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28" r:id="rId2"/>
    <p:sldMasterId id="2147483747" r:id="rId3"/>
  </p:sldMasterIdLst>
  <p:notesMasterIdLst>
    <p:notesMasterId r:id="rId49"/>
  </p:notesMasterIdLst>
  <p:handoutMasterIdLst>
    <p:handoutMasterId r:id="rId50"/>
  </p:handoutMasterIdLst>
  <p:sldIdLst>
    <p:sldId id="1070" r:id="rId4"/>
    <p:sldId id="1096" r:id="rId5"/>
    <p:sldId id="1097" r:id="rId6"/>
    <p:sldId id="1098" r:id="rId7"/>
    <p:sldId id="1102" r:id="rId8"/>
    <p:sldId id="1103" r:id="rId9"/>
    <p:sldId id="1167" r:id="rId10"/>
    <p:sldId id="1127" r:id="rId11"/>
    <p:sldId id="1166" r:id="rId12"/>
    <p:sldId id="1155" r:id="rId13"/>
    <p:sldId id="1128" r:id="rId14"/>
    <p:sldId id="1131" r:id="rId15"/>
    <p:sldId id="1132" r:id="rId16"/>
    <p:sldId id="1156" r:id="rId17"/>
    <p:sldId id="1163" r:id="rId18"/>
    <p:sldId id="1164" r:id="rId19"/>
    <p:sldId id="1165" r:id="rId20"/>
    <p:sldId id="1157" r:id="rId21"/>
    <p:sldId id="1162" r:id="rId22"/>
    <p:sldId id="1134" r:id="rId23"/>
    <p:sldId id="1129" r:id="rId24"/>
    <p:sldId id="1130" r:id="rId25"/>
    <p:sldId id="1135" r:id="rId26"/>
    <p:sldId id="1137" r:id="rId27"/>
    <p:sldId id="1147" r:id="rId28"/>
    <p:sldId id="1138" r:id="rId29"/>
    <p:sldId id="1142" r:id="rId30"/>
    <p:sldId id="1143" r:id="rId31"/>
    <p:sldId id="1144" r:id="rId32"/>
    <p:sldId id="1139" r:id="rId33"/>
    <p:sldId id="1145" r:id="rId34"/>
    <p:sldId id="1146" r:id="rId35"/>
    <p:sldId id="1148" r:id="rId36"/>
    <p:sldId id="1140" r:id="rId37"/>
    <p:sldId id="1158" r:id="rId38"/>
    <p:sldId id="1149" r:id="rId39"/>
    <p:sldId id="1151" r:id="rId40"/>
    <p:sldId id="1152" r:id="rId41"/>
    <p:sldId id="1153" r:id="rId42"/>
    <p:sldId id="1141" r:id="rId43"/>
    <p:sldId id="1154" r:id="rId44"/>
    <p:sldId id="1161" r:id="rId45"/>
    <p:sldId id="1160" r:id="rId46"/>
    <p:sldId id="1159" r:id="rId47"/>
    <p:sldId id="1123" r:id="rId48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0A8"/>
    <a:srgbClr val="96AE16"/>
    <a:srgbClr val="FF0000"/>
    <a:srgbClr val="FF9933"/>
    <a:srgbClr val="E66C89"/>
    <a:srgbClr val="0065BD"/>
    <a:srgbClr val="0065B4"/>
    <a:srgbClr val="D1EA54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6446" autoAdjust="0"/>
  </p:normalViewPr>
  <p:slideViewPr>
    <p:cSldViewPr snapToGrid="0" showGuides="1">
      <p:cViewPr>
        <p:scale>
          <a:sx n="90" d="100"/>
          <a:sy n="90" d="100"/>
        </p:scale>
        <p:origin x="-1253" y="230"/>
      </p:cViewPr>
      <p:guideLst>
        <p:guide orient="horz" pos="3469"/>
        <p:guide orient="horz" pos="3392"/>
        <p:guide orient="horz" pos="1571"/>
        <p:guide orient="horz" pos="3465"/>
        <p:guide orient="horz" pos="4201"/>
        <p:guide orient="horz" pos="2288"/>
        <p:guide orient="horz" pos="3083"/>
        <p:guide orient="horz" pos="2827"/>
        <p:guide orient="horz" pos="2218"/>
        <p:guide pos="109"/>
        <p:guide pos="4016"/>
        <p:guide pos="1979"/>
        <p:guide pos="4697"/>
        <p:guide pos="3802"/>
        <p:guide pos="1698"/>
        <p:guide pos="4361"/>
        <p:guide pos="179"/>
        <p:guide pos="2888"/>
      </p:guideLst>
    </p:cSldViewPr>
  </p:slideViewPr>
  <p:outlineViewPr>
    <p:cViewPr>
      <p:scale>
        <a:sx n="33" d="100"/>
        <a:sy n="33" d="100"/>
      </p:scale>
      <p:origin x="264" y="64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-3144" y="-8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4906" tIns="47453" rIns="94906" bIns="4745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4906" tIns="47453" rIns="94906" bIns="4745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96E4CA8-64F9-4497-AB66-41E0182BDACF}" type="datetimeFigureOut">
              <a:rPr lang="de-DE"/>
              <a:pPr>
                <a:defRPr/>
              </a:pPr>
              <a:t>22.11.2016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4906" tIns="47453" rIns="94906" bIns="4745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4906" tIns="47453" rIns="94906" bIns="4745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08AD53C-2DC1-4FB3-AF18-C5AF771EDAE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780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4906" tIns="47453" rIns="94906" bIns="4745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4906" tIns="47453" rIns="94906" bIns="4745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0605E2-CE61-45C6-97B5-882DC86A5DC5}" type="datetimeFigureOut">
              <a:rPr lang="de-DE"/>
              <a:pPr>
                <a:defRPr/>
              </a:pPr>
              <a:t>22.11.2016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06" tIns="47453" rIns="94906" bIns="47453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1200" y="4859338"/>
            <a:ext cx="5676900" cy="4606925"/>
          </a:xfrm>
          <a:prstGeom prst="rect">
            <a:avLst/>
          </a:prstGeom>
        </p:spPr>
        <p:txBody>
          <a:bodyPr vert="horz" lIns="94906" tIns="47453" rIns="94906" bIns="47453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4906" tIns="47453" rIns="94906" bIns="4745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4906" tIns="47453" rIns="94906" bIns="4745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283B651-FF5B-45F0-976E-D8C59DB48E4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1044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820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sake of completeness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154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135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135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135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18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880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135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GPS </a:t>
            </a:r>
            <a:r>
              <a:rPr lang="en-US" baseline="0" dirty="0" smtClean="0"/>
              <a:t>data available nowadays.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254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Singapore ERP2.0 2020</a:t>
            </a:r>
            <a:r>
              <a:rPr lang="en-US" baseline="0" dirty="0" smtClean="0"/>
              <a:t> in plan.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85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clarify on what I mean by traffic state in minute.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186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135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135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3B651-FF5B-45F0-976E-D8C59DB48E4E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13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8"/>
          <p:cNvSpPr>
            <a:spLocks noGrp="1"/>
          </p:cNvSpPr>
          <p:nvPr>
            <p:ph type="title"/>
          </p:nvPr>
        </p:nvSpPr>
        <p:spPr>
          <a:xfrm>
            <a:off x="4068567" y="1887680"/>
            <a:ext cx="4916184" cy="2550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pic>
        <p:nvPicPr>
          <p:cNvPr id="4" name="Picture 3" descr="C:\Users\POWHAUS\Desktop\DPM presentation\logo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4640" y="228552"/>
            <a:ext cx="2286000" cy="6674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130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_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80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723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5EE83E3-899C-4344-89D7-897AC98E6FB0}" type="datetime1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7E966-AE3B-1C47-B470-17246CE4B9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49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8"/>
          <p:cNvSpPr>
            <a:spLocks noGrp="1"/>
          </p:cNvSpPr>
          <p:nvPr>
            <p:ph type="title"/>
          </p:nvPr>
        </p:nvSpPr>
        <p:spPr>
          <a:xfrm>
            <a:off x="4068567" y="1887680"/>
            <a:ext cx="4916184" cy="2550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pic>
        <p:nvPicPr>
          <p:cNvPr id="4" name="Picture 3" descr="C:\Users\POWHAUS\Desktop\DPM presentation\logo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4640" y="228552"/>
            <a:ext cx="2286000" cy="6674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39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bar_no_title_no_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858125" y="6105525"/>
            <a:ext cx="1285875" cy="75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bar_no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C212D7-1D5D-4221-B722-2185364A0A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88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bar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9512" y="44624"/>
            <a:ext cx="8229600" cy="4320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  <a:latin typeface="TUM Neue Helvetica 75 Bold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S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C212D7-1D5D-4221-B722-2185364A0A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bar_title_bullet_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9512" y="44624"/>
            <a:ext cx="8229600" cy="4320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  <a:latin typeface="TUM Neue Helvetica 75 Bold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SG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84845" y="980728"/>
            <a:ext cx="864096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30000"/>
              </a:lnSpc>
              <a:spcBef>
                <a:spcPts val="600"/>
              </a:spcBef>
              <a:defRPr sz="2400" b="0"/>
            </a:lvl1pPr>
            <a:lvl2pPr marL="542925" indent="-180975">
              <a:lnSpc>
                <a:spcPct val="130000"/>
              </a:lnSpc>
              <a:spcBef>
                <a:spcPts val="600"/>
              </a:spcBef>
              <a:defRPr/>
            </a:lvl2pPr>
            <a:lvl3pPr marL="895350" indent="-180975">
              <a:lnSpc>
                <a:spcPct val="130000"/>
              </a:lnSpc>
              <a:spcBef>
                <a:spcPts val="600"/>
              </a:spcBef>
              <a:defRPr/>
            </a:lvl3pPr>
            <a:lvl4pPr marL="1257300" indent="-180975">
              <a:lnSpc>
                <a:spcPct val="130000"/>
              </a:lnSpc>
              <a:spcBef>
                <a:spcPts val="600"/>
              </a:spcBef>
              <a:defRPr/>
            </a:lvl4pPr>
            <a:lvl5pPr marL="1619250" indent="-180975">
              <a:lnSpc>
                <a:spcPct val="13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C212D7-1D5D-4221-B722-2185364A0A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15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top_no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95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5B4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C212D7-1D5D-4221-B722-2185364A0A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30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top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95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5B4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9512" y="44624"/>
            <a:ext cx="8229600" cy="4320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065B4"/>
                </a:solidFill>
                <a:latin typeface="TUM Neue Helvetica 75 Bold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S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C212D7-1D5D-4221-B722-2185364A0A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4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top_title_bullet_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95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5B4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9512" y="44624"/>
            <a:ext cx="8229600" cy="4320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065B4"/>
                </a:solidFill>
                <a:latin typeface="TUM Neue Helvetica 75 Bold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SG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84845" y="980728"/>
            <a:ext cx="864096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30000"/>
              </a:lnSpc>
              <a:spcBef>
                <a:spcPts val="600"/>
              </a:spcBef>
              <a:defRPr sz="2400" b="0"/>
            </a:lvl1pPr>
            <a:lvl2pPr marL="542925" indent="-180975">
              <a:lnSpc>
                <a:spcPct val="130000"/>
              </a:lnSpc>
              <a:spcBef>
                <a:spcPts val="600"/>
              </a:spcBef>
              <a:defRPr/>
            </a:lvl2pPr>
            <a:lvl3pPr marL="895350" indent="-180975">
              <a:lnSpc>
                <a:spcPct val="130000"/>
              </a:lnSpc>
              <a:spcBef>
                <a:spcPts val="600"/>
              </a:spcBef>
              <a:defRPr/>
            </a:lvl3pPr>
            <a:lvl4pPr marL="1257300" indent="-180975">
              <a:lnSpc>
                <a:spcPct val="130000"/>
              </a:lnSpc>
              <a:spcBef>
                <a:spcPts val="600"/>
              </a:spcBef>
              <a:defRPr/>
            </a:lvl4pPr>
            <a:lvl5pPr marL="1619250" indent="-180975">
              <a:lnSpc>
                <a:spcPct val="13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C212D7-1D5D-4221-B722-2185364A0A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68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slide_number_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C212D7-1D5D-4221-B722-2185364A0A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66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Users\POWHAUS\Desktop\DPM presentation\logo_whi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4640" y="228552"/>
            <a:ext cx="2286000" cy="667433"/>
          </a:xfrm>
          <a:prstGeom prst="rect">
            <a:avLst/>
          </a:prstGeom>
          <a:noFill/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068567" y="1887680"/>
            <a:ext cx="4916184" cy="2550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4312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825" y="638576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600" kern="1200" baseline="0" smtClean="0">
                <a:solidFill>
                  <a:srgbClr val="0065BD"/>
                </a:solidFill>
                <a:latin typeface="TUM Neue Helvetica 55 Regular" pitchFamily="34" charset="0"/>
                <a:ea typeface="+mn-ea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24350" y="6399213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600" kern="1200" baseline="0" smtClean="0">
                <a:solidFill>
                  <a:srgbClr val="0065BD"/>
                </a:solidFill>
                <a:latin typeface="TUM Neue Helvetica 55 Regular" pitchFamily="34" charset="0"/>
                <a:ea typeface="+mn-ea"/>
                <a:cs typeface="Arial" pitchFamily="34" charset="0"/>
              </a:defRPr>
            </a:lvl1pPr>
          </a:lstStyle>
          <a:p>
            <a:fld id="{1EC212D7-1D5D-4221-B722-2185364A0A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3" r:id="rId2"/>
    <p:sldLayoutId id="2147483731" r:id="rId3"/>
    <p:sldLayoutId id="2147483734" r:id="rId4"/>
    <p:sldLayoutId id="2147483738" r:id="rId5"/>
    <p:sldLayoutId id="2147483737" r:id="rId6"/>
    <p:sldLayoutId id="2147483736" r:id="rId7"/>
    <p:sldLayoutId id="2147483744" r:id="rId8"/>
    <p:sldLayoutId id="2147483739" r:id="rId9"/>
    <p:sldLayoutId id="2147483740" r:id="rId10"/>
    <p:sldLayoutId id="2147483746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TUM Neue Helvetica 75 Bold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b="1" kern="1200">
          <a:solidFill>
            <a:srgbClr val="0065BD"/>
          </a:solidFill>
          <a:latin typeface="TUM Neue Helvetica 55 Regular" pitchFamily="34" charset="0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65BD"/>
          </a:solidFill>
          <a:latin typeface="TUM Neue Helvetica 55 Regular" pitchFamily="34" charset="0"/>
          <a:ea typeface="+mn-ea"/>
          <a:cs typeface="+mn-cs"/>
        </a:defRPr>
      </a:lvl2pPr>
      <a:lvl3pPr marL="12573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0065BD"/>
          </a:solidFill>
          <a:latin typeface="TUM Neue Helvetica 55 Regular" pitchFamily="34" charset="0"/>
          <a:ea typeface="+mn-ea"/>
          <a:cs typeface="+mn-cs"/>
        </a:defRPr>
      </a:lvl3pPr>
      <a:lvl4pPr marL="16573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rgbClr val="0065BD"/>
          </a:solidFill>
          <a:latin typeface="TUM Neue Helvetica 55 Regular" pitchFamily="34" charset="0"/>
          <a:ea typeface="+mn-ea"/>
          <a:cs typeface="+mn-cs"/>
        </a:defRPr>
      </a:lvl4pPr>
      <a:lvl5pPr marL="2000250" indent="-17145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rgbClr val="0065BD"/>
          </a:solidFill>
          <a:latin typeface="TUM Neue Helvetica 55 Regular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Users\POWHAUS\Desktop\DPM presentation\logo_whi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4640" y="228552"/>
            <a:ext cx="2286000" cy="667433"/>
          </a:xfrm>
          <a:prstGeom prst="rect">
            <a:avLst/>
          </a:prstGeom>
          <a:noFill/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068567" y="1887680"/>
            <a:ext cx="4916184" cy="2550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1922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28825" y="1188147"/>
            <a:ext cx="7027253" cy="255075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TRAFFIC STATE ESTIMATION USING FLOATING CAR DATA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676525" y="4067794"/>
            <a:ext cx="5943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Abhinav Sunderrajan, Vaisagh Viswanathan, Wentong Cai and Alois Knoll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6525" y="5118265"/>
            <a:ext cx="452449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Presented by: Abhinav Sunderrajan</a:t>
            </a:r>
          </a:p>
        </p:txBody>
      </p:sp>
    </p:spTree>
    <p:extLst>
      <p:ext uri="{BB962C8B-B14F-4D97-AF65-F5344CB8AC3E}">
        <p14:creationId xmlns:p14="http://schemas.microsoft.com/office/powerpoint/2010/main" val="246732566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398" y="1223833"/>
            <a:ext cx="878092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We also estimate the minimum percentage of probe vehicles (of total traffic) required for traffic state reconstruction.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This is also referred to as </a:t>
            </a:r>
            <a:r>
              <a:rPr lang="en-US" sz="2600" b="1" i="1" dirty="0" smtClean="0">
                <a:solidFill>
                  <a:srgbClr val="1D60A8"/>
                </a:solidFill>
                <a:latin typeface="TUM Neue Helvetica 55 Regular"/>
              </a:rPr>
              <a:t>minimum</a:t>
            </a: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 </a:t>
            </a:r>
            <a:r>
              <a:rPr lang="en-US" sz="2600" b="1" i="1" dirty="0" smtClean="0">
                <a:solidFill>
                  <a:srgbClr val="1D60A8"/>
                </a:solidFill>
                <a:latin typeface="TUM Neue Helvetica 55 Regular"/>
              </a:rPr>
              <a:t>probe penetration</a:t>
            </a: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The minimum probe penetration is also investigated for different traffic scenarios by simulating a real world expressway.</a:t>
            </a:r>
          </a:p>
        </p:txBody>
      </p:sp>
    </p:spTree>
    <p:extLst>
      <p:ext uri="{BB962C8B-B14F-4D97-AF65-F5344CB8AC3E}">
        <p14:creationId xmlns:p14="http://schemas.microsoft.com/office/powerpoint/2010/main" val="3622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814" y="1116419"/>
            <a:ext cx="8378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Background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rgbClr val="1D60A8"/>
                </a:solidFill>
                <a:latin typeface="TUM Neue Helvetica 55 Regular"/>
              </a:rPr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Experiments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Results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TUM Neue Helvetica 55 Regular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Conclusions and Future </a:t>
            </a: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Work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099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335211" y="3310357"/>
            <a:ext cx="2673752" cy="304414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1D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8896" y="899353"/>
            <a:ext cx="8993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6AE16"/>
                </a:solidFill>
                <a:latin typeface="TUM Neue Helvetica 55 Regular"/>
              </a:rPr>
              <a:t>A</a:t>
            </a:r>
            <a:r>
              <a:rPr lang="en-US" sz="2400" b="1" dirty="0" smtClean="0">
                <a:solidFill>
                  <a:srgbClr val="96AE16"/>
                </a:solidFill>
                <a:latin typeface="TUM Neue Helvetica 55 Regular"/>
              </a:rPr>
              <a:t>lgorithm for determining current traffic </a:t>
            </a:r>
            <a:r>
              <a:rPr lang="en-US" sz="2400" b="1" dirty="0">
                <a:solidFill>
                  <a:srgbClr val="96AE16"/>
                </a:solidFill>
                <a:latin typeface="TUM Neue Helvetica 55 Regular"/>
              </a:rPr>
              <a:t>state </a:t>
            </a:r>
            <a:r>
              <a:rPr lang="en-US" sz="2400" b="1" dirty="0" smtClean="0">
                <a:solidFill>
                  <a:srgbClr val="96AE16"/>
                </a:solidFill>
                <a:latin typeface="TUM Neue Helvetica 55 Regular"/>
              </a:rPr>
              <a:t>of an expressway from FCD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8896" y="3310360"/>
            <a:ext cx="2673752" cy="304414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1D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98784" y="3310359"/>
            <a:ext cx="2673752" cy="304414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1D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3" idx="2"/>
            <a:endCxn id="4" idx="0"/>
          </p:cNvCxnSpPr>
          <p:nvPr/>
        </p:nvCxnSpPr>
        <p:spPr>
          <a:xfrm rot="5400000">
            <a:off x="2265712" y="940411"/>
            <a:ext cx="1580010" cy="3159889"/>
          </a:xfrm>
          <a:prstGeom prst="bentConnector3">
            <a:avLst/>
          </a:prstGeom>
          <a:ln w="38100">
            <a:solidFill>
              <a:srgbClr val="96AE1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3" idx="2"/>
            <a:endCxn id="7" idx="0"/>
          </p:cNvCxnSpPr>
          <p:nvPr/>
        </p:nvCxnSpPr>
        <p:spPr>
          <a:xfrm rot="5400000">
            <a:off x="3845657" y="2520354"/>
            <a:ext cx="1580009" cy="1"/>
          </a:xfrm>
          <a:prstGeom prst="bentConnector3">
            <a:avLst/>
          </a:prstGeom>
          <a:ln w="38100">
            <a:solidFill>
              <a:srgbClr val="96AE1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3" idx="2"/>
            <a:endCxn id="8" idx="0"/>
          </p:cNvCxnSpPr>
          <p:nvPr/>
        </p:nvCxnSpPr>
        <p:spPr>
          <a:xfrm rot="16200000" flipH="1">
            <a:off x="5363871" y="1002140"/>
            <a:ext cx="1580007" cy="3036426"/>
          </a:xfrm>
          <a:prstGeom prst="bentConnector3">
            <a:avLst/>
          </a:prstGeom>
          <a:ln w="38100">
            <a:solidFill>
              <a:srgbClr val="96AE1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06" y="3819646"/>
            <a:ext cx="2407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Naively divide the expressway into 13 segments of length 1.0 km each</a:t>
            </a:r>
            <a:endParaRPr lang="en-US" sz="2000" dirty="0">
              <a:solidFill>
                <a:srgbClr val="1D60A8"/>
              </a:solidFill>
              <a:latin typeface="TUM Neue Helvetica 55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1895" y="3511869"/>
            <a:ext cx="2407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Make use of the topology of the expressway to divide into sections between on/off ramp pairs</a:t>
            </a:r>
            <a:endParaRPr lang="en-US" sz="2000" dirty="0">
              <a:solidFill>
                <a:srgbClr val="1D60A8"/>
              </a:solidFill>
              <a:latin typeface="TUM Neue Helvetica 55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8320" y="3819646"/>
            <a:ext cx="2407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Recursive binary splitting</a:t>
            </a:r>
            <a:endParaRPr lang="en-US" sz="2200" dirty="0">
              <a:solidFill>
                <a:srgbClr val="1D60A8"/>
              </a:solidFill>
              <a:latin typeface="TUM Neue Helvetica 55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005" y="5558583"/>
            <a:ext cx="240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1D60A8"/>
                </a:solidFill>
                <a:latin typeface="TUM Neue Helvetica 55 Regular"/>
              </a:rPr>
              <a:t>Naïve Partitioning</a:t>
            </a:r>
            <a:endParaRPr lang="en-US" b="1" dirty="0">
              <a:solidFill>
                <a:srgbClr val="1D60A8"/>
              </a:solidFill>
              <a:latin typeface="TUM Neue Helvetica 55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31893" y="5582199"/>
            <a:ext cx="240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1D60A8"/>
                </a:solidFill>
                <a:latin typeface="TUM Neue Helvetica 55 Regular"/>
              </a:rPr>
              <a:t>Topological Partitioning</a:t>
            </a:r>
            <a:endParaRPr lang="en-US" b="1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5887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7" grpId="0" animBg="1"/>
      <p:bldP spid="15" grpId="0"/>
      <p:bldP spid="16" grpId="0"/>
      <p:bldP spid="17" grpId="0"/>
      <p:bldP spid="5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023" y="798653"/>
            <a:ext cx="891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96AE16"/>
                </a:solidFill>
                <a:latin typeface="TUM Neue Helvetica 55 Regular"/>
              </a:rPr>
              <a:t>RECURSIVE BINARY PARTITIONING OF EXPRESSWAY FOR SPATIAL AGGREGATION OF FCD</a:t>
            </a:r>
            <a:endParaRPr lang="en-US" sz="2000" b="1" dirty="0">
              <a:solidFill>
                <a:srgbClr val="96AE16"/>
              </a:solidFill>
              <a:latin typeface="TUM Neue Helvetica 55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1533" y="1809363"/>
                <a:ext cx="8831483" cy="5220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Divide expressway into </a:t>
                </a:r>
                <a:r>
                  <a:rPr lang="en-US" sz="2200" dirty="0">
                    <a:solidFill>
                      <a:srgbClr val="1D60A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 segments such that variance of speeds within all segments is minimized.</a:t>
                </a:r>
              </a:p>
              <a:p>
                <a:pPr marL="342900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 This helps to identify homogeneous regions of traffic flow.</a:t>
                </a:r>
              </a:p>
              <a:p>
                <a:pPr marL="342900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Formally, the goal is to find sections S</a:t>
                </a:r>
                <a:r>
                  <a:rPr lang="en-US" sz="2200" baseline="-25000" dirty="0" smtClean="0">
                    <a:solidFill>
                      <a:srgbClr val="1D60A8"/>
                    </a:solidFill>
                    <a:latin typeface="TUM Neue Helvetica 55 Regular"/>
                  </a:rPr>
                  <a:t>1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 … </a:t>
                </a:r>
                <a:r>
                  <a:rPr lang="en-US" sz="2200" dirty="0" err="1" smtClean="0">
                    <a:solidFill>
                      <a:srgbClr val="1D60A8"/>
                    </a:solidFill>
                    <a:latin typeface="TUM Neue Helvetica 55 Regular"/>
                  </a:rPr>
                  <a:t>S</a:t>
                </a:r>
                <a:r>
                  <a:rPr lang="en-US" sz="2200" baseline="-25000" dirty="0" err="1" smtClean="0">
                    <a:solidFill>
                      <a:srgbClr val="1D60A8"/>
                    </a:solidFill>
                    <a:latin typeface="TUM Neue Helvetica 55 Regular"/>
                  </a:rPr>
                  <a:t>j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 such that the total variance of speeds given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1D60A8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1D60A8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solidFill>
                              <a:srgbClr val="1D60A8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1D60A8"/>
                            </a:solidFill>
                            <a:latin typeface="Cambria Math"/>
                          </a:rPr>
                          <m:t>𝐽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rgbClr val="1D60A8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rgbClr val="1D60A8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1D60A8"/>
                                </a:solidFill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2400" i="1">
                                <a:solidFill>
                                  <a:srgbClr val="1D60A8"/>
                                </a:solidFill>
                                <a:latin typeface="Cambria Math"/>
                                <a:ea typeface="Cambria Math"/>
                              </a:rPr>
                              <m:t>𝑆𝑗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1D60A8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1D60A8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1D60A8"/>
                                    </a:solidFill>
                                    <a:latin typeface="Cambria Math"/>
                                  </a:rPr>
                                  <m:t>𝑣𝑖</m:t>
                                </m:r>
                                <m:r>
                                  <a:rPr lang="en-US" sz="2400" i="1">
                                    <a:solidFill>
                                      <a:srgbClr val="1D60A8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solidFill>
                                          <a:srgbClr val="1D60A8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1D60A8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  <m:r>
                                      <a:rPr lang="en-US" sz="2400" i="1" baseline="-25000">
                                        <a:solidFill>
                                          <a:srgbClr val="1D60A8"/>
                                        </a:solidFill>
                                        <a:latin typeface="Cambria Math"/>
                                      </a:rPr>
                                      <m:t>𝑆𝑗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rgbClr val="1D60A8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1D60A8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 is minimized for all sections. </a:t>
                </a:r>
              </a:p>
              <a:p>
                <a:pPr marL="342900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This is a computationally hard problem due to the infinite number of ways in which the expressway can be split into J sections.</a:t>
                </a:r>
              </a:p>
              <a:p>
                <a:pPr marL="342900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We use the top down greedy approach called the </a:t>
                </a:r>
                <a:r>
                  <a:rPr lang="en-US" sz="2200" i="1" dirty="0" smtClean="0">
                    <a:solidFill>
                      <a:srgbClr val="1D60A8"/>
                    </a:solidFill>
                    <a:latin typeface="TUM Neue Helvetica 55 Regular"/>
                  </a:rPr>
                  <a:t>recursive binary partitioning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 to solve this problem.</a:t>
                </a:r>
              </a:p>
              <a:p>
                <a:pPr marL="342900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endParaRPr lang="en-US" sz="2200" dirty="0">
                  <a:solidFill>
                    <a:srgbClr val="1D60A8"/>
                  </a:solidFill>
                  <a:latin typeface="TUM Neue Helvetica 55 Regular"/>
                </a:endParaRPr>
              </a:p>
              <a:p>
                <a:pPr marL="342900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endParaRPr lang="en-US" sz="2200" dirty="0">
                  <a:solidFill>
                    <a:srgbClr val="1D60A8"/>
                  </a:solidFill>
                  <a:latin typeface="TUM Neue Helvetica 55 Regular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" y="1809363"/>
                <a:ext cx="8831483" cy="5220981"/>
              </a:xfrm>
              <a:prstGeom prst="rect">
                <a:avLst/>
              </a:prstGeom>
              <a:blipFill rotWithShape="1">
                <a:blip r:embed="rId2"/>
                <a:stretch>
                  <a:fillRect l="-759" t="-701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16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023" y="798653"/>
            <a:ext cx="891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96AE16"/>
                </a:solidFill>
                <a:latin typeface="TUM Neue Helvetica 55 Regular"/>
              </a:rPr>
              <a:t>RECURSIVE BINARY PARTITIONING OF EXPRESSWAY FOR SPATIAL AGGREGATION OF FCD</a:t>
            </a:r>
            <a:endParaRPr lang="en-US" sz="2000" b="1" dirty="0">
              <a:solidFill>
                <a:srgbClr val="96AE16"/>
              </a:solidFill>
              <a:latin typeface="TUM Neue Helvetica 55 Regular"/>
            </a:endParaRPr>
          </a:p>
        </p:txBody>
      </p:sp>
      <p:pic>
        <p:nvPicPr>
          <p:cNvPr id="5122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1728316"/>
            <a:ext cx="8731381" cy="2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51648" y="5663524"/>
                <a:ext cx="4919295" cy="1046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1D60A8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  <m:r>
                                <a:rPr lang="en-US" sz="2400" i="1" baseline="-2500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𝑣𝑖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  <m:r>
                                    <a:rPr lang="en-US" sz="2400" i="1" baseline="-2500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𝑣𝑗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rgbClr val="1D60A8"/>
                                  </a:solidFill>
                                  <a:latin typeface="TUM Neue Helvetica 55 Regular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648" y="5663524"/>
                <a:ext cx="4919295" cy="10468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81" y="3386295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5" y="2342942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0" y="2342941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34" y="3411817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3" y="2342942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710" y="2168369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90" y="3364122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11" y="2168368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881" y="3364121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691" y="2211911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8320" y="5119948"/>
            <a:ext cx="787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Split expressway into two sections S</a:t>
            </a:r>
            <a:r>
              <a:rPr lang="en-US" sz="2200" baseline="-25000" dirty="0" smtClean="0">
                <a:solidFill>
                  <a:srgbClr val="1D60A8"/>
                </a:solidFill>
                <a:latin typeface="TUM Neue Helvetica 55 Regular"/>
              </a:rPr>
              <a:t>1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 and S</a:t>
            </a:r>
            <a:r>
              <a:rPr lang="en-US" sz="2200" baseline="-25000" dirty="0" smtClean="0">
                <a:solidFill>
                  <a:srgbClr val="1D60A8"/>
                </a:solidFill>
                <a:latin typeface="TUM Neue Helvetica 55 Regular"/>
              </a:rPr>
              <a:t>2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 to minimize</a:t>
            </a:r>
            <a:endParaRPr lang="en-US" sz="2200" dirty="0">
              <a:solidFill>
                <a:srgbClr val="1D60A8"/>
              </a:solidFill>
              <a:latin typeface="TUM Neue Helvetica 55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8714" y="4170066"/>
            <a:ext cx="725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1D60A8"/>
                </a:solidFill>
                <a:latin typeface="TUM Neue Helvetica 55 Regular"/>
              </a:rPr>
              <a:t>Stretch of expressway with floating cars</a:t>
            </a:r>
            <a:endParaRPr lang="en-US" b="1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176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20" y="1728316"/>
            <a:ext cx="7132320" cy="2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023" y="798653"/>
            <a:ext cx="891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96AE16"/>
                </a:solidFill>
                <a:latin typeface="TUM Neue Helvetica 55 Regular"/>
              </a:rPr>
              <a:t>RECURSIVE BINARY PARTITIONING OF EXPRESSWAY FOR SPATIAL AGGREGATION OF FCD</a:t>
            </a:r>
            <a:endParaRPr lang="en-US" sz="2000" b="1" dirty="0">
              <a:solidFill>
                <a:srgbClr val="96AE16"/>
              </a:solidFill>
              <a:latin typeface="TUM Neue Helvetica 55 Regular"/>
            </a:endParaRPr>
          </a:p>
        </p:txBody>
      </p:sp>
      <p:pic>
        <p:nvPicPr>
          <p:cNvPr id="5122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1728316"/>
            <a:ext cx="1442977" cy="2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81" y="3386295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5" y="2342942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0" y="2342941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34" y="3411817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3" y="2342942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710" y="2168369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90" y="3364122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11" y="2168368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881" y="3364121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2095" y="4170066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1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76940" y="4172522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2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691" y="2211911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077628" y="5335392"/>
                <a:ext cx="4919295" cy="1046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1D60A8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  <m:r>
                                <a:rPr lang="en-US" sz="2400" i="1" baseline="-2500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𝑣𝑖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  <m:r>
                                    <a:rPr lang="en-US" sz="2400" i="1" baseline="-2500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𝑣𝑗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rgbClr val="1D60A8"/>
                                  </a:solidFill>
                                  <a:latin typeface="TUM Neue Helvetica 55 Regular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628" y="5335392"/>
                <a:ext cx="4919295" cy="10468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117600" y="4791816"/>
            <a:ext cx="7335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Split expressway into two sections S</a:t>
            </a:r>
            <a:r>
              <a:rPr lang="en-US" sz="2200" baseline="-25000" dirty="0">
                <a:solidFill>
                  <a:srgbClr val="1D60A8"/>
                </a:solidFill>
                <a:latin typeface="TUM Neue Helvetica 55 Regular"/>
              </a:rPr>
              <a:t>1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 and S</a:t>
            </a:r>
            <a:r>
              <a:rPr lang="en-US" sz="2200" baseline="-25000" dirty="0">
                <a:solidFill>
                  <a:srgbClr val="1D60A8"/>
                </a:solidFill>
                <a:latin typeface="TUM Neue Helvetica 55 Regular"/>
              </a:rPr>
              <a:t>2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 to minimize</a:t>
            </a:r>
          </a:p>
        </p:txBody>
      </p:sp>
    </p:spTree>
    <p:extLst>
      <p:ext uri="{BB962C8B-B14F-4D97-AF65-F5344CB8AC3E}">
        <p14:creationId xmlns:p14="http://schemas.microsoft.com/office/powerpoint/2010/main" val="348332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52" y="1730772"/>
            <a:ext cx="5974177" cy="2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023" y="798653"/>
            <a:ext cx="891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96AE16"/>
                </a:solidFill>
                <a:latin typeface="TUM Neue Helvetica 55 Regular"/>
              </a:rPr>
              <a:t>RECURSIVE BINARY PARTITIONING OF EXPRESSWAY FOR SPATIAL AGGREGATION OF FCD</a:t>
            </a:r>
            <a:endParaRPr lang="en-US" sz="2000" b="1" dirty="0">
              <a:solidFill>
                <a:srgbClr val="96AE16"/>
              </a:solidFill>
              <a:latin typeface="TUM Neue Helvetica 55 Regular"/>
            </a:endParaRPr>
          </a:p>
        </p:txBody>
      </p:sp>
      <p:pic>
        <p:nvPicPr>
          <p:cNvPr id="5122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2" y="1728316"/>
            <a:ext cx="2685037" cy="2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81" y="3386295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5" y="2342942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0" y="2342941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03" y="3409583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03" y="2214366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00" y="2170825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180" y="3366578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01" y="2170824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371" y="3366577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2095" y="4170066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1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41430" y="4174978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2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81" y="2214367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077628" y="5335392"/>
                <a:ext cx="4919295" cy="1046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1D60A8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  <m:r>
                                <a:rPr lang="en-US" sz="2400" i="1" baseline="-2500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𝑣𝑖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  <m:r>
                                    <a:rPr lang="en-US" sz="2400" i="1" baseline="-2500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𝑣𝑗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rgbClr val="1D60A8"/>
                                  </a:solidFill>
                                  <a:latin typeface="TUM Neue Helvetica 55 Regular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628" y="5335392"/>
                <a:ext cx="4919295" cy="10468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117600" y="4791816"/>
            <a:ext cx="7335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Split expressway into two sections S</a:t>
            </a:r>
            <a:r>
              <a:rPr lang="en-US" sz="2200" baseline="-25000" dirty="0">
                <a:solidFill>
                  <a:srgbClr val="1D60A8"/>
                </a:solidFill>
                <a:latin typeface="TUM Neue Helvetica 55 Regular"/>
              </a:rPr>
              <a:t>1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 and S</a:t>
            </a:r>
            <a:r>
              <a:rPr lang="en-US" sz="2200" baseline="-25000" dirty="0">
                <a:solidFill>
                  <a:srgbClr val="1D60A8"/>
                </a:solidFill>
                <a:latin typeface="TUM Neue Helvetica 55 Regular"/>
              </a:rPr>
              <a:t>2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 to minimize</a:t>
            </a:r>
          </a:p>
        </p:txBody>
      </p:sp>
    </p:spTree>
    <p:extLst>
      <p:ext uri="{BB962C8B-B14F-4D97-AF65-F5344CB8AC3E}">
        <p14:creationId xmlns:p14="http://schemas.microsoft.com/office/powerpoint/2010/main" val="16584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730772"/>
            <a:ext cx="4726329" cy="2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023" y="798653"/>
            <a:ext cx="891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96AE16"/>
                </a:solidFill>
                <a:latin typeface="TUM Neue Helvetica 55 Regular"/>
              </a:rPr>
              <a:t>RECURSIVE BINARY PARTITIONING OF EXPRESSWAY FOR SPATIAL AGGREGATION OF FCD</a:t>
            </a:r>
            <a:endParaRPr lang="en-US" sz="2000" b="1" dirty="0">
              <a:solidFill>
                <a:srgbClr val="96AE16"/>
              </a:solidFill>
              <a:latin typeface="TUM Neue Helvetica 55 Regular"/>
            </a:endParaRPr>
          </a:p>
        </p:txBody>
      </p:sp>
      <p:pic>
        <p:nvPicPr>
          <p:cNvPr id="5122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" y="1728316"/>
            <a:ext cx="3812798" cy="2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81" y="3386295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5" y="2342942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94" y="2342941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205" y="3412338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205" y="2345397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00" y="2170825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180" y="3366578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01" y="2170824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371" y="3366577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2095" y="4170066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1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44115" y="4174978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2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81" y="2214367"/>
            <a:ext cx="946667" cy="349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077628" y="5335392"/>
                <a:ext cx="4919295" cy="1046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1D60A8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  <m:r>
                                <a:rPr lang="en-US" sz="2400" i="1" baseline="-2500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𝑣𝑖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𝑆</m:t>
                                      </m:r>
                                      <m:r>
                                        <a:rPr lang="en-US" sz="24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𝑆</m:t>
                                  </m:r>
                                  <m:r>
                                    <a:rPr lang="en-US" sz="2400" i="1" baseline="-2500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𝑣𝑗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rgbClr val="1D60A8"/>
                                  </a:solidFill>
                                  <a:latin typeface="TUM Neue Helvetica 55 Regular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628" y="5335392"/>
                <a:ext cx="4919295" cy="10468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599872" y="4841664"/>
            <a:ext cx="3598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The above split minimizes</a:t>
            </a:r>
            <a:endParaRPr lang="en-US" sz="2200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430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3" y="4228565"/>
            <a:ext cx="2168912" cy="89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576" y="824579"/>
            <a:ext cx="4210812" cy="173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3" y="90959"/>
            <a:ext cx="8229600" cy="432048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21871" y="2653296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1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10568" y="2653296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2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7824" y="5196705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3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57272" y="5196705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4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90" y="5658370"/>
            <a:ext cx="3309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Recursively s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plit segment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S</a:t>
            </a:r>
            <a:r>
              <a:rPr lang="en-US" sz="2000" baseline="-25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1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into segments S</a:t>
            </a:r>
            <a:r>
              <a:rPr lang="en-US" sz="2000" baseline="-25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3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 and S</a:t>
            </a:r>
            <a:r>
              <a:rPr lang="en-US" sz="2000" baseline="-25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4</a:t>
            </a:r>
          </a:p>
        </p:txBody>
      </p:sp>
      <p:pic>
        <p:nvPicPr>
          <p:cNvPr id="23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58" y="824579"/>
            <a:ext cx="2981925" cy="173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12" y="1057527"/>
            <a:ext cx="751645" cy="2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38" y="1057527"/>
            <a:ext cx="751645" cy="2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983" y="1057527"/>
            <a:ext cx="751645" cy="2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982" y="1990759"/>
            <a:ext cx="751645" cy="2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68" y="1990759"/>
            <a:ext cx="751645" cy="2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1" y="1071318"/>
            <a:ext cx="751645" cy="2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16" y="1071318"/>
            <a:ext cx="751645" cy="2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658" y="1057527"/>
            <a:ext cx="751645" cy="2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0" y="1990759"/>
            <a:ext cx="751645" cy="2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657" y="1990759"/>
            <a:ext cx="751645" cy="2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973" y="4253045"/>
            <a:ext cx="1565096" cy="89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543" y="4253045"/>
            <a:ext cx="1847136" cy="89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://www.flamesofwar.com/Portals/0/all_images/TeamYankee/Terrain/BB18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51" y="4253045"/>
            <a:ext cx="1562100" cy="89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08" y="4362878"/>
            <a:ext cx="607415" cy="22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26" y="4812458"/>
            <a:ext cx="607415" cy="22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9" y="4362878"/>
            <a:ext cx="607415" cy="22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837" y="4362878"/>
            <a:ext cx="607415" cy="22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837" y="4812458"/>
            <a:ext cx="607415" cy="22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588" y="4385546"/>
            <a:ext cx="607415" cy="22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836" y="4385546"/>
            <a:ext cx="607415" cy="22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588" y="4811194"/>
            <a:ext cx="607415" cy="22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289" y="4362878"/>
            <a:ext cx="607415" cy="22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33" y="4811194"/>
            <a:ext cx="607415" cy="22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>
            <a:stCxn id="12" idx="3"/>
            <a:endCxn id="64" idx="0"/>
          </p:cNvCxnSpPr>
          <p:nvPr/>
        </p:nvCxnSpPr>
        <p:spPr>
          <a:xfrm>
            <a:off x="1994369" y="2884129"/>
            <a:ext cx="1449152" cy="13689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>
            <a:off x="473315" y="2884129"/>
            <a:ext cx="948556" cy="13689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7" idx="1"/>
            <a:endCxn id="65" idx="0"/>
          </p:cNvCxnSpPr>
          <p:nvPr/>
        </p:nvCxnSpPr>
        <p:spPr>
          <a:xfrm flipH="1">
            <a:off x="5861111" y="2884129"/>
            <a:ext cx="349457" cy="13689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7" idx="3"/>
            <a:endCxn id="66" idx="0"/>
          </p:cNvCxnSpPr>
          <p:nvPr/>
        </p:nvCxnSpPr>
        <p:spPr>
          <a:xfrm>
            <a:off x="6783066" y="2884129"/>
            <a:ext cx="1470935" cy="13689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574484" y="5196704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5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966139" y="5196705"/>
            <a:ext cx="57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D60A8"/>
                </a:solidFill>
              </a:rPr>
              <a:t>S</a:t>
            </a:r>
            <a:r>
              <a:rPr lang="en-US" sz="2400" b="1" baseline="-25000" dirty="0" smtClean="0">
                <a:solidFill>
                  <a:srgbClr val="1D60A8"/>
                </a:solidFill>
              </a:rPr>
              <a:t>6</a:t>
            </a:r>
            <a:endParaRPr lang="en-US" sz="2400" b="1" baseline="-25000" dirty="0">
              <a:solidFill>
                <a:srgbClr val="1D60A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74484" y="5658370"/>
            <a:ext cx="2878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R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ecursively split S</a:t>
            </a:r>
            <a:r>
              <a:rPr lang="en-US" sz="2000" baseline="-25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2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 </a:t>
            </a:r>
            <a:r>
              <a:rPr lang="en-US" sz="2000" dirty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into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segments S</a:t>
            </a:r>
            <a:r>
              <a:rPr lang="en-US" sz="2000" baseline="-25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5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 </a:t>
            </a:r>
            <a:r>
              <a:rPr lang="en-US" sz="2000" dirty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and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S</a:t>
            </a:r>
            <a:r>
              <a:rPr lang="en-US" sz="2000" baseline="-25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6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  <a:ea typeface="Cambria Math" panose="02040503050406030204" pitchFamily="18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1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" grpId="0"/>
      <p:bldP spid="77" grpId="0"/>
      <p:bldP spid="78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3" y="90959"/>
            <a:ext cx="8229600" cy="432048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12360" y="907280"/>
                <a:ext cx="8940199" cy="390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The splitting criteria for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S</a:t>
                </a:r>
                <a:r>
                  <a:rPr lang="en-US" sz="2200" baseline="-250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1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into segments S</a:t>
                </a:r>
                <a:r>
                  <a:rPr lang="en-US" sz="2200" baseline="-250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3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and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S</a:t>
                </a:r>
                <a:r>
                  <a:rPr lang="en-US" sz="2200" baseline="-250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4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 and S</a:t>
                </a:r>
                <a:r>
                  <a:rPr lang="en-US" sz="2200" baseline="-250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2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 into segments S</a:t>
                </a:r>
                <a:r>
                  <a:rPr lang="en-US" sz="2200" baseline="-250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5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 and S</a:t>
                </a:r>
                <a:r>
                  <a:rPr lang="en-US" sz="2200" baseline="-250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6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 is such that we minimize</a:t>
                </a:r>
              </a:p>
              <a:p>
                <a:endParaRPr lang="en-US" sz="2200" i="1" dirty="0" smtClean="0">
                  <a:solidFill>
                    <a:srgbClr val="1D60A8"/>
                  </a:solidFill>
                  <a:latin typeface="TUM Neue Helvetica 55 Regular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rgbClr val="1D60A8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solidFill>
                                    <a:srgbClr val="1D60A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1D60A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b="0" i="1" baseline="-25000" smtClean="0">
                                  <a:solidFill>
                                    <a:srgbClr val="1D60A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𝑣𝑖</m:t>
                                  </m:r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b="0" i="1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20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0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1D60A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𝑣𝑗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b="0" i="1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0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en-US" sz="20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acc>
                                      <m: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rgbClr val="1D60A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en-US" sz="2000" b="0" i="1" dirty="0" smtClean="0">
                              <a:solidFill>
                                <a:srgbClr val="1D60A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rgbClr val="1D60A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b="0" i="1" baseline="-25000" smtClean="0">
                                  <a:solidFill>
                                    <a:srgbClr val="1D60A8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𝑣𝑘</m:t>
                                  </m:r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20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000" b="0" i="1" baseline="-25000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1D60A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solidFill>
                                        <a:srgbClr val="1D60A8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𝑣𝑚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1D60A8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0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en-US" sz="2000" b="0" i="1" baseline="-25000" smtClean="0">
                                              <a:solidFill>
                                                <a:srgbClr val="1D60A8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acc>
                                      <m: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1D60A8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rgbClr val="1D60A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rgbClr val="1D60A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solidFill>
                    <a:srgbClr val="1D60A8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Continue to repeat process until there are a minimum of 10 GPS readings in each section corresponding to a  terminal node in the tree.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The process is the same as that used in constructing Regression trees.</a:t>
                </a:r>
                <a:endParaRPr lang="en-US" sz="2200" dirty="0">
                  <a:solidFill>
                    <a:srgbClr val="1D60A8"/>
                  </a:solidFill>
                  <a:latin typeface="TUM Neue Helvetica 55 Regular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0" y="907280"/>
                <a:ext cx="8940199" cy="3904017"/>
              </a:xfrm>
              <a:prstGeom prst="rect">
                <a:avLst/>
              </a:prstGeom>
              <a:blipFill rotWithShape="1">
                <a:blip r:embed="rId2"/>
                <a:stretch>
                  <a:fillRect l="-682" t="-781" b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5814" y="1116419"/>
            <a:ext cx="83784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solidFill>
                  <a:srgbClr val="1D60A8"/>
                </a:solidFill>
                <a:latin typeface="TUM Neue Helvetica 55 Regular"/>
              </a:rPr>
              <a:t>Background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solidFill>
                  <a:srgbClr val="1D60A8"/>
                </a:solidFill>
                <a:latin typeface="TUM Neue Helvetica 55 Regular"/>
              </a:rPr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solidFill>
                  <a:srgbClr val="1D60A8"/>
                </a:solidFill>
                <a:latin typeface="TUM Neue Helvetica 55 Regular"/>
              </a:rPr>
              <a:t>Experiments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solidFill>
                  <a:srgbClr val="1D60A8"/>
                </a:solidFill>
                <a:latin typeface="TUM Neue Helvetica 55 Regular"/>
              </a:rPr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solidFill>
                  <a:srgbClr val="1D60A8"/>
                </a:solidFill>
                <a:latin typeface="TUM Neue Helvetica 55 Regular"/>
              </a:rPr>
              <a:t>Conclusions and Future Work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 smtClean="0">
              <a:solidFill>
                <a:srgbClr val="1D60A8"/>
              </a:solidFill>
              <a:latin typeface="TUM Neue Helvetica 55 Regular"/>
            </a:endParaRP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814" y="1116419"/>
            <a:ext cx="83784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rgbClr val="1D60A8"/>
                </a:solidFill>
              </a:rPr>
              <a:t>Experiments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1D60A8"/>
                </a:solidFill>
              </a:rPr>
              <a:t>Traffic Simulation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simulated environment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Simulation parameters and Simulation scenarios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Conclusions and Future </a:t>
            </a: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Work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1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Simulation</a:t>
            </a:r>
            <a:endParaRPr lang="en-US" dirty="0"/>
          </a:p>
        </p:txBody>
      </p:sp>
      <p:sp>
        <p:nvSpPr>
          <p:cNvPr id="4" name="AutoShape 2" descr="https://upload.wikimedia.org/wikipedia/commons/thumb/8/80/Expressways_and_Semi-expressways_of_Singapore_2012.png/1920px-Expressways_and_Semi-expressways_of_Singapore_201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0973" y="5188895"/>
            <a:ext cx="831786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We employ </a:t>
            </a:r>
            <a:r>
              <a:rPr lang="en-US" i="1" dirty="0">
                <a:solidFill>
                  <a:srgbClr val="1D60A8"/>
                </a:solidFill>
                <a:latin typeface="TUM Neue Helvetica 55 Regular"/>
              </a:rPr>
              <a:t>agent-based </a:t>
            </a:r>
            <a:r>
              <a:rPr lang="en-US" i="1" dirty="0" smtClean="0">
                <a:solidFill>
                  <a:srgbClr val="1D60A8"/>
                </a:solidFill>
                <a:latin typeface="TUM Neue Helvetica 55 Regular"/>
              </a:rPr>
              <a:t>microscopic traffic simulations </a:t>
            </a:r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of 13 km stretch of a real world expressway for determining a methodology for spatial aggregation of FCD and to determine the minimum probe vehicle penetration.</a:t>
            </a:r>
            <a:endParaRPr lang="en-US" dirty="0">
              <a:solidFill>
                <a:srgbClr val="1D60A8"/>
              </a:solidFill>
              <a:latin typeface="TUM Neue Helvetica 55 Regular"/>
            </a:endParaRPr>
          </a:p>
          <a:p>
            <a:pPr marL="342900" indent="-342900" algn="ctr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dirty="0">
              <a:solidFill>
                <a:srgbClr val="1D60A8"/>
              </a:solidFill>
              <a:latin typeface="TUM Neue Helvetica 55 Regular"/>
            </a:endParaRPr>
          </a:p>
        </p:txBody>
      </p:sp>
      <p:pic>
        <p:nvPicPr>
          <p:cNvPr id="7170" name="Picture 2" descr="http://gamma.cs.unc.edu/HYBRID_TRAFFIC/images/3d-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48" y="749010"/>
            <a:ext cx="8296192" cy="435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7975" y="6466168"/>
            <a:ext cx="7478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D60A8"/>
                </a:solidFill>
                <a:latin typeface="TUM Neue Helvetica 55 Regular"/>
              </a:rPr>
              <a:t>Image courtesy http://gamma.cs.unc.edu/HYBRID_TRAFFIC/ </a:t>
            </a:r>
          </a:p>
        </p:txBody>
      </p:sp>
    </p:spTree>
    <p:extLst>
      <p:ext uri="{BB962C8B-B14F-4D97-AF65-F5344CB8AC3E}">
        <p14:creationId xmlns:p14="http://schemas.microsoft.com/office/powerpoint/2010/main" val="234551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1493" y="1238492"/>
            <a:ext cx="872731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Microscopic </a:t>
            </a: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models describe traffic from the perspective of individual driver-vehicle units (DVUs).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These high fidelity simulations help capture the heterogeneities in traffic in terms of different vehicles classes (e.g. cars, trucks) and driver behaviors (e.g. intelligent, aggressive).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The movement of </a:t>
            </a: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DVUs </a:t>
            </a: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are characterized by acceleration models for longitudinal motion and lane change models for lateral movement along the road</a:t>
            </a: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.</a:t>
            </a:r>
            <a:endParaRPr lang="en-US" sz="2400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14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Simulation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919" y="937549"/>
            <a:ext cx="883148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The microscopic simulation is based on the SEMSim platform.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SEMSim uses the Intelligent Driver Model (IDM) as the acceleration model for moving the agent/vehicle forward every time-step of the simulation.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The IDM is an accident free model which ensures that a vehicle attains the desired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velocity at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free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flow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and maintains the safe bumper to bumper distance to the leading vehicle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919" y="5354562"/>
            <a:ext cx="846109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Zehe, D., Knoll, A., Cai, W. and Aydt, H., 2015. SEMSim Cloud Service: Large-scale urban systems simulation in the cloud. </a:t>
            </a:r>
            <a:r>
              <a:rPr lang="en-US" sz="1400" i="1" dirty="0">
                <a:solidFill>
                  <a:srgbClr val="1D60A8"/>
                </a:solidFill>
                <a:latin typeface="TUM Neue Helvetica 55 Regular"/>
              </a:rPr>
              <a:t>Simulation Modelling Practice and Theory</a:t>
            </a: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, </a:t>
            </a:r>
            <a:r>
              <a:rPr lang="en-US" sz="1400" i="1" dirty="0">
                <a:solidFill>
                  <a:srgbClr val="1D60A8"/>
                </a:solidFill>
                <a:latin typeface="TUM Neue Helvetica 55 Regular"/>
              </a:rPr>
              <a:t>58</a:t>
            </a: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, pp.157-171.</a:t>
            </a:r>
            <a:endParaRPr lang="en-US" sz="1400" dirty="0" smtClean="0">
              <a:solidFill>
                <a:srgbClr val="1D60A8"/>
              </a:solidFill>
              <a:latin typeface="TUM Neue Helvetica 55 Regular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>
                <a:solidFill>
                  <a:srgbClr val="1D60A8"/>
                </a:solidFill>
                <a:latin typeface="TUM Neue Helvetica 55 Regular"/>
              </a:rPr>
              <a:t>Treiber</a:t>
            </a: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, M. and </a:t>
            </a:r>
            <a:r>
              <a:rPr lang="en-US" sz="1400" dirty="0" err="1">
                <a:solidFill>
                  <a:srgbClr val="1D60A8"/>
                </a:solidFill>
                <a:latin typeface="TUM Neue Helvetica 55 Regular"/>
              </a:rPr>
              <a:t>Kesting</a:t>
            </a: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, A., 2010. An open-source microscopic traffic simulator. </a:t>
            </a:r>
            <a:r>
              <a:rPr lang="en-US" sz="1400" i="1" dirty="0">
                <a:solidFill>
                  <a:srgbClr val="1D60A8"/>
                </a:solidFill>
                <a:latin typeface="TUM Neue Helvetica 55 Regular"/>
              </a:rPr>
              <a:t>Intelligent Transportation Systems Magazine, IEEE</a:t>
            </a: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, </a:t>
            </a:r>
            <a:r>
              <a:rPr lang="en-US" sz="1400" i="1" dirty="0">
                <a:solidFill>
                  <a:srgbClr val="1D60A8"/>
                </a:solidFill>
                <a:latin typeface="TUM Neue Helvetica 55 Regular"/>
              </a:rPr>
              <a:t>2</a:t>
            </a: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(3), pp.6-13.</a:t>
            </a:r>
          </a:p>
        </p:txBody>
      </p:sp>
    </p:spTree>
    <p:extLst>
      <p:ext uri="{BB962C8B-B14F-4D97-AF65-F5344CB8AC3E}">
        <p14:creationId xmlns:p14="http://schemas.microsoft.com/office/powerpoint/2010/main" val="10372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Simulation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919" y="1018572"/>
            <a:ext cx="813700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SEMSim uses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MOBIL as the lane change model.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MOBIL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ensures that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the resultant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accelerations and decelerations for a vehicle and its followers in the old and new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lanes does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not exceed a safe threshold. </a:t>
            </a:r>
            <a:endParaRPr lang="en-US" sz="2200" dirty="0" smtClean="0">
              <a:solidFill>
                <a:srgbClr val="1D60A8"/>
              </a:solidFill>
              <a:latin typeface="TUM Neue Helvetica 55 Regular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A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lane change is done only if a vehicle gains speed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without violating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the safety and inconvenience (to the old and new followers) criteria.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9919" y="5764192"/>
            <a:ext cx="878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1D60A8"/>
                </a:solidFill>
                <a:latin typeface="TUM Neue Helvetica 55 Regular"/>
              </a:rPr>
              <a:t>Kesting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, Arne, Martin </a:t>
            </a:r>
            <a:r>
              <a:rPr lang="en-US" sz="1600" dirty="0" err="1">
                <a:solidFill>
                  <a:srgbClr val="1D60A8"/>
                </a:solidFill>
                <a:latin typeface="TUM Neue Helvetica 55 Regular"/>
              </a:rPr>
              <a:t>Treiber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, and Dirk Helbing. "General lane-changing model MOBIL for car-following models." </a:t>
            </a:r>
            <a:r>
              <a:rPr lang="en-US" sz="1600" i="1" dirty="0">
                <a:solidFill>
                  <a:srgbClr val="1D60A8"/>
                </a:solidFill>
                <a:latin typeface="TUM Neue Helvetica 55 Regular"/>
              </a:rPr>
              <a:t>Transportation Research Record: Journal of the Transportation Research Board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 (2007).</a:t>
            </a:r>
          </a:p>
        </p:txBody>
      </p:sp>
    </p:spTree>
    <p:extLst>
      <p:ext uri="{BB962C8B-B14F-4D97-AF65-F5344CB8AC3E}">
        <p14:creationId xmlns:p14="http://schemas.microsoft.com/office/powerpoint/2010/main" val="14370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Simulation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643" y="972273"/>
            <a:ext cx="861156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The traffic simulation takes as input a road network consisting of links and the lanes constituting each link.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Road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links that do not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have a preceding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link are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considered </a:t>
            </a:r>
            <a:r>
              <a:rPr lang="en-US" sz="2200" i="1" dirty="0" smtClean="0">
                <a:solidFill>
                  <a:srgbClr val="1D60A8"/>
                </a:solidFill>
                <a:latin typeface="TUM Neue Helvetica 55 Regular"/>
              </a:rPr>
              <a:t>sources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 and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those without a subsequent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link are </a:t>
            </a:r>
            <a:r>
              <a:rPr lang="en-US" sz="2200" i="1" dirty="0">
                <a:solidFill>
                  <a:srgbClr val="1D60A8"/>
                </a:solidFill>
                <a:latin typeface="TUM Neue Helvetica 55 Regular"/>
              </a:rPr>
              <a:t>sinks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Traffic thus flows from the sources to the sinks.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Vehicles are created at each source as a Poisson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process with a constant mean inter-arrival time (IAT).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The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route taken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by each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DVU is determined based on static turn ratios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specified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at each intersection.</a:t>
            </a:r>
          </a:p>
        </p:txBody>
      </p:sp>
    </p:spTree>
    <p:extLst>
      <p:ext uri="{BB962C8B-B14F-4D97-AF65-F5344CB8AC3E}">
        <p14:creationId xmlns:p14="http://schemas.microsoft.com/office/powerpoint/2010/main" val="175430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814" y="1116419"/>
            <a:ext cx="83784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Background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rgbClr val="1D60A8"/>
                </a:solidFill>
                <a:latin typeface="TUM Neue Helvetica 55 Regular"/>
              </a:rPr>
              <a:t>Experiments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Traffic Simulation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1D60A8"/>
                </a:solidFill>
                <a:latin typeface="TUM Neue Helvetica 55 Regular"/>
              </a:rPr>
              <a:t>The simulated environment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Simulation parameters and Simulation scenarios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Conclusions and Future </a:t>
            </a: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Work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91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Environment</a:t>
            </a:r>
            <a:endParaRPr lang="en-US" dirty="0"/>
          </a:p>
        </p:txBody>
      </p:sp>
      <p:pic>
        <p:nvPicPr>
          <p:cNvPr id="3" name="Picture 4" descr="C:\Users\abhinav.sunderrajan\Desktop\Future\Wintersim-2016\paper\wsc16LatexPaper\images\P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" y="775504"/>
            <a:ext cx="8697071" cy="419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2046" y="5509549"/>
            <a:ext cx="829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60A8"/>
                </a:solidFill>
                <a:latin typeface="TUM Neue Helvetica 55 Regular"/>
              </a:rPr>
              <a:t>13 km stretch of P.I.E (Pan Island </a:t>
            </a:r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Expressway</a:t>
            </a:r>
            <a:r>
              <a:rPr lang="en-US" dirty="0">
                <a:solidFill>
                  <a:srgbClr val="1D60A8"/>
                </a:solidFill>
                <a:latin typeface="TUM Neue Helvetica 55 Regular"/>
              </a:rPr>
              <a:t>) in central Singapore </a:t>
            </a:r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with </a:t>
            </a:r>
            <a:r>
              <a:rPr lang="en-US" dirty="0">
                <a:solidFill>
                  <a:srgbClr val="1D60A8"/>
                </a:solidFill>
                <a:latin typeface="TUM Neue Helvetica 55 Regular"/>
              </a:rPr>
              <a:t>all </a:t>
            </a:r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on ramps </a:t>
            </a:r>
            <a:r>
              <a:rPr lang="en-US" dirty="0">
                <a:solidFill>
                  <a:srgbClr val="1D60A8"/>
                </a:solidFill>
                <a:latin typeface="TUM Neue Helvetica 55 Regular"/>
              </a:rPr>
              <a:t>and </a:t>
            </a:r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off </a:t>
            </a:r>
            <a:r>
              <a:rPr lang="en-US" dirty="0">
                <a:solidFill>
                  <a:srgbClr val="1D60A8"/>
                </a:solidFill>
                <a:latin typeface="TUM Neue Helvetica 55 Regular"/>
              </a:rPr>
              <a:t>ramps.</a:t>
            </a:r>
          </a:p>
        </p:txBody>
      </p:sp>
    </p:spTree>
    <p:extLst>
      <p:ext uri="{BB962C8B-B14F-4D97-AF65-F5344CB8AC3E}">
        <p14:creationId xmlns:p14="http://schemas.microsoft.com/office/powerpoint/2010/main" val="22452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Environment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747" y="960699"/>
            <a:ext cx="886620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The on ramps and the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first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P.I.E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link are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sources for the vehicles/agents entering the simulation. 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The off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ramps and the last link on P.I.E are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sinks through which the vehicles exit the simulation.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The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turn ratios for all off-ramps is kept constant at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0.25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.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This implies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that 25% of all vehicles exit at a given o ramp while the remaining 75% of the vehicles continue to travel on the main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expressway.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The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number of lanes in the simulated stretch of </a:t>
            </a:r>
            <a:r>
              <a:rPr lang="en-US" sz="2200" dirty="0" smtClean="0">
                <a:solidFill>
                  <a:srgbClr val="1D60A8"/>
                </a:solidFill>
                <a:latin typeface="TUM Neue Helvetica 55 Regular"/>
              </a:rPr>
              <a:t>the expressway </a:t>
            </a:r>
            <a:r>
              <a:rPr lang="en-US" sz="2200" dirty="0">
                <a:solidFill>
                  <a:srgbClr val="1D60A8"/>
                </a:solidFill>
                <a:latin typeface="TUM Neue Helvetica 55 Regular"/>
              </a:rPr>
              <a:t>varies between 3 and 6.</a:t>
            </a:r>
          </a:p>
          <a:p>
            <a:pPr>
              <a:spcAft>
                <a:spcPts val="1200"/>
              </a:spcAft>
            </a:pPr>
            <a:endParaRPr lang="en-US" sz="2200" dirty="0" smtClean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8677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Environment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940"/>
            <a:ext cx="8897689" cy="342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1446" y="4729164"/>
            <a:ext cx="841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Location of all on and off ramps along the expressway</a:t>
            </a:r>
            <a:endParaRPr lang="en-US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184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814" y="1116419"/>
            <a:ext cx="8378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rgbClr val="1D60A8"/>
                </a:solidFill>
                <a:latin typeface="TUM Neue Helvetica 55 Regular"/>
              </a:rPr>
              <a:t>Background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Experiments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Results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TUM Neue Helvetica 55 Regular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Conclusions and Future </a:t>
            </a: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Work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929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597" y="1116419"/>
            <a:ext cx="887778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Background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rgbClr val="1D60A8"/>
                </a:solidFill>
                <a:latin typeface="TUM Neue Helvetica 55 Regular"/>
              </a:rPr>
              <a:t>Experiments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Traffic Simulation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The simulated environment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1D60A8"/>
                </a:solidFill>
                <a:latin typeface="TUM Neue Helvetica 55 Regular"/>
              </a:rPr>
              <a:t>Simulation parameters and Simulation scenarios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Conclusions and Future </a:t>
            </a: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Work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8457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SEMSim Parameters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5" y="844950"/>
            <a:ext cx="8830668" cy="507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791" y="5915190"/>
            <a:ext cx="83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SEMSim parameters initialized at the beginning of each run</a:t>
            </a:r>
            <a:endParaRPr lang="en-US" dirty="0">
              <a:solidFill>
                <a:srgbClr val="1D60A8"/>
              </a:solidFill>
              <a:latin typeface="TUM Neue Helvetica 55 Regula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63191" y="3054699"/>
            <a:ext cx="7983097" cy="6430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63190" y="3982497"/>
            <a:ext cx="8088923" cy="53088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3191" y="4578097"/>
            <a:ext cx="8088923" cy="54864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Scenarios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993993"/>
              </p:ext>
            </p:extLst>
          </p:nvPr>
        </p:nvGraphicFramePr>
        <p:xfrm>
          <a:off x="1002186" y="2633313"/>
          <a:ext cx="4442722" cy="3366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" name="Acrobat Document" r:id="rId3" imgW="4023252" imgH="3047976" progId="AcroExch.Document.11">
                  <p:embed/>
                </p:oleObj>
              </mc:Choice>
              <mc:Fallback>
                <p:oleObj name="Acrobat Document" r:id="rId3" imgW="4023252" imgH="304797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2186" y="2633313"/>
                        <a:ext cx="4442722" cy="3366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4169" y="856526"/>
            <a:ext cx="9039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The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traffic </a:t>
            </a:r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density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in </a:t>
            </a:r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number of vehicles/km across the expressway is controlled by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varying the </a:t>
            </a:r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average inter-arrival rates at all sources along P.I.E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To simulate </a:t>
            </a:r>
            <a:r>
              <a:rPr lang="en-US" sz="2000" b="1" dirty="0">
                <a:solidFill>
                  <a:srgbClr val="1D60A8"/>
                </a:solidFill>
                <a:latin typeface="TUM Neue Helvetica 55 Regular"/>
              </a:rPr>
              <a:t>heavy congestion</a:t>
            </a:r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 along P.I.E the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mean IAT </a:t>
            </a:r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for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all on-ramps </a:t>
            </a:r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was set to a uniform random number between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2.0 </a:t>
            </a:r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sec and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2.5 sec (while the mean IAT </a:t>
            </a:r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for the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first </a:t>
            </a:r>
            <a:r>
              <a:rPr lang="en-US" sz="2000" dirty="0">
                <a:solidFill>
                  <a:srgbClr val="1D60A8"/>
                </a:solidFill>
                <a:latin typeface="TUM Neue Helvetica 55 Regular"/>
              </a:rPr>
              <a:t>and only source link of P.I.E was set to </a:t>
            </a:r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1.0 sec.</a:t>
            </a:r>
            <a:endParaRPr lang="en-US" sz="2000" dirty="0">
              <a:solidFill>
                <a:srgbClr val="1D60A8"/>
              </a:solidFill>
              <a:latin typeface="TUM Neue Helvetica 55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410" y="5891514"/>
            <a:ext cx="8345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The </a:t>
            </a:r>
            <a:r>
              <a:rPr lang="en-US" sz="1600" dirty="0" smtClean="0">
                <a:solidFill>
                  <a:srgbClr val="1D60A8"/>
                </a:solidFill>
                <a:latin typeface="TUM Neue Helvetica 55 Regular"/>
              </a:rPr>
              <a:t>heat map 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represents the speed </a:t>
            </a:r>
            <a:r>
              <a:rPr lang="en-US" sz="1600" dirty="0" smtClean="0">
                <a:solidFill>
                  <a:srgbClr val="1D60A8"/>
                </a:solidFill>
                <a:latin typeface="TUM Neue Helvetica 55 Regular"/>
              </a:rPr>
              <a:t>profiles 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of all the agents averaged over space and time intervals of </a:t>
            </a:r>
            <a:r>
              <a:rPr lang="en-US" sz="1600" dirty="0" smtClean="0">
                <a:solidFill>
                  <a:srgbClr val="1D60A8"/>
                </a:solidFill>
                <a:latin typeface="TUM Neue Helvetica 55 Regular"/>
              </a:rPr>
              <a:t>50 meters 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and 1 minute.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134581" y="3159889"/>
            <a:ext cx="2766351" cy="1516283"/>
          </a:xfrm>
          <a:prstGeom prst="wedgeRoundRectCallout">
            <a:avLst>
              <a:gd name="adj1" fmla="val -84643"/>
              <a:gd name="adj2" fmla="val 33492"/>
              <a:gd name="adj3" fmla="val 16667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67692" y="3317865"/>
            <a:ext cx="2500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The average traffic density (computed at the end of simulation) is 110 vehicles/km</a:t>
            </a:r>
            <a:endParaRPr lang="en-US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087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Scenarios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232929"/>
              </p:ext>
            </p:extLst>
          </p:nvPr>
        </p:nvGraphicFramePr>
        <p:xfrm>
          <a:off x="4655332" y="3402957"/>
          <a:ext cx="4361347" cy="330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6" name="Acrobat Document" r:id="rId3" imgW="4023252" imgH="3047976" progId="AcroExch.Document.11">
                  <p:embed/>
                </p:oleObj>
              </mc:Choice>
              <mc:Fallback>
                <p:oleObj name="Acrobat Document" r:id="rId3" imgW="4023252" imgH="304797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5332" y="3402957"/>
                        <a:ext cx="4361347" cy="3304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885170"/>
              </p:ext>
            </p:extLst>
          </p:nvPr>
        </p:nvGraphicFramePr>
        <p:xfrm>
          <a:off x="92597" y="2257062"/>
          <a:ext cx="4407175" cy="3339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7" name="Acrobat Document" r:id="rId5" imgW="4023252" imgH="3047976" progId="AcroExch.Document.11">
                  <p:embed/>
                </p:oleObj>
              </mc:Choice>
              <mc:Fallback>
                <p:oleObj name="Acrobat Document" r:id="rId5" imgW="4023252" imgH="304797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597" y="2257062"/>
                        <a:ext cx="4407175" cy="3339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597" y="925975"/>
            <a:ext cx="4479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The spatiotemporal state of P.I.E during partial congestion.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The average vehicle density is 78 vehicles/km.</a:t>
            </a:r>
            <a:endParaRPr lang="en-US" dirty="0">
              <a:solidFill>
                <a:srgbClr val="1D60A8"/>
              </a:solidFill>
              <a:latin typeface="TUM Neue Helvetica 55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2278704"/>
            <a:ext cx="4269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The spatiotemporal state of P.I.E during non peak traffic.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The average vehicle density is 65 vehicles/km.</a:t>
            </a:r>
            <a:endParaRPr lang="en-US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73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814" y="1116419"/>
            <a:ext cx="8378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Background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Experiments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1D60A8"/>
                </a:solidFill>
                <a:latin typeface="TUM Neue Helvetica 55 Regular"/>
              </a:rPr>
              <a:t>Results</a:t>
            </a:r>
            <a:endParaRPr lang="en-US" sz="3200" b="1" dirty="0">
              <a:solidFill>
                <a:srgbClr val="1D60A8"/>
              </a:solidFill>
              <a:latin typeface="TUM Neue Helvetica 55 Regular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Conclusions and Future </a:t>
            </a: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UM Neue Helvetica 55 Regular"/>
              </a:rPr>
              <a:t>Work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8457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0470" y="1169044"/>
                <a:ext cx="8738887" cy="462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The efficacy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for spatial aggregation is determined based on the best model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fit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that can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be obtained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for 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traffic density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1D60A8"/>
                        </a:solidFill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sz="2200" b="0" i="1" smtClean="0">
                        <a:solidFill>
                          <a:srgbClr val="1D60A8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as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a function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of mean speed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. 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To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quantify the reliability of the model, we make use of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 Statistic commonly used in linear regression.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1D60A8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1D60A8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200" i="1">
                            <a:solidFill>
                              <a:srgbClr val="1D60A8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Statistic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is a measure of model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fit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in the form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of a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proportion of variance explained by the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model</a:t>
                </a:r>
                <a:r>
                  <a:rPr lang="en-US" sz="2200" dirty="0" smtClean="0">
                    <a:solidFill>
                      <a:srgbClr val="1D60A8"/>
                    </a:solidFill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solidFill>
                                <a:srgbClr val="1D60A8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rgbClr val="1D60A8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rgbClr val="1D60A8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rgbClr val="1D60A8"/>
                          </a:solidFill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rgbClr val="1D60A8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200" b="0" i="1" smtClean="0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sz="2200" i="1" baseline="-2500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2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200" b="0" i="1" smtClean="0">
                                  <a:solidFill>
                                    <a:srgbClr val="1D60A8"/>
                                  </a:solidFill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2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sz="2200" i="1" baseline="-2500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200" i="1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2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rgbClr val="1D60A8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2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rgbClr val="1D60A8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 smtClean="0">
                  <a:solidFill>
                    <a:srgbClr val="1D60A8"/>
                  </a:solidFill>
                </a:endParaRP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It takes a value between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0.0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and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1.0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and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a value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close to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1.0 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indicates that a large proportion of the variability in the density is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explained by the predictor</a:t>
                </a:r>
                <a:r>
                  <a:rPr lang="en-US" sz="2200" dirty="0">
                    <a:solidFill>
                      <a:srgbClr val="1D60A8"/>
                    </a:solidFill>
                    <a:latin typeface="TUM Neue Helvetica 55 Regular"/>
                  </a:rPr>
                  <a:t>, which in this case is the </a:t>
                </a:r>
                <a:r>
                  <a:rPr lang="en-US" sz="2200" dirty="0" smtClean="0">
                    <a:solidFill>
                      <a:srgbClr val="1D60A8"/>
                    </a:solidFill>
                    <a:latin typeface="TUM Neue Helvetica 55 Regular"/>
                  </a:rPr>
                  <a:t>mean speed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solidFill>
                              <a:srgbClr val="1D60A8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1D60A8"/>
                            </a:solidFill>
                            <a:latin typeface="Cambria Math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rgbClr val="1D60A8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70" y="1169044"/>
                <a:ext cx="8738887" cy="4622676"/>
              </a:xfrm>
              <a:prstGeom prst="rect">
                <a:avLst/>
              </a:prstGeom>
              <a:blipFill rotWithShape="1">
                <a:blip r:embed="rId2"/>
                <a:stretch>
                  <a:fillRect l="-768" t="-660" r="-2373" b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9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383800"/>
              </p:ext>
            </p:extLst>
          </p:nvPr>
        </p:nvGraphicFramePr>
        <p:xfrm>
          <a:off x="81023" y="753626"/>
          <a:ext cx="3906099" cy="2712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Acrobat Document" r:id="rId3" imgW="3840426" imgH="3040200" progId="AcroExch.Document.11">
                  <p:embed/>
                </p:oleObj>
              </mc:Choice>
              <mc:Fallback>
                <p:oleObj name="Acrobat Document" r:id="rId3" imgW="3840426" imgH="3040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23" y="753626"/>
                        <a:ext cx="3906099" cy="2712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23151" y="3406740"/>
            <a:ext cx="4433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D60A8"/>
                </a:solidFill>
                <a:latin typeface="TUM Neue Helvetica 55 Regular"/>
              </a:rPr>
              <a:t>Density vs Average speed for 13 </a:t>
            </a: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uniform </a:t>
            </a:r>
            <a:r>
              <a:rPr lang="en-US" sz="1400" dirty="0" smtClean="0">
                <a:solidFill>
                  <a:srgbClr val="1D60A8"/>
                </a:solidFill>
                <a:latin typeface="TUM Neue Helvetica 55 Regular"/>
              </a:rPr>
              <a:t> partitions </a:t>
            </a: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of length 1.0 </a:t>
            </a:r>
            <a:r>
              <a:rPr lang="en-US" sz="1400" dirty="0" smtClean="0">
                <a:solidFill>
                  <a:srgbClr val="1D60A8"/>
                </a:solidFill>
                <a:latin typeface="TUM Neue Helvetica 55 Regular"/>
              </a:rPr>
              <a:t>km (100% probe vehicle penetration)</a:t>
            </a:r>
          </a:p>
          <a:p>
            <a:pPr algn="ctr"/>
            <a:r>
              <a:rPr lang="en-US" sz="1400" b="1" dirty="0" smtClean="0">
                <a:solidFill>
                  <a:srgbClr val="1D60A8"/>
                </a:solidFill>
                <a:latin typeface="TUM Neue Helvetica 55 Regular"/>
              </a:rPr>
              <a:t>NAÏVE SPLIT</a:t>
            </a:r>
            <a:endParaRPr lang="en-US" sz="1400" b="1" dirty="0">
              <a:solidFill>
                <a:srgbClr val="1D60A8"/>
              </a:solidFill>
              <a:latin typeface="TUM Neue Helvetica 55 Regular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149115"/>
              </p:ext>
            </p:extLst>
          </p:nvPr>
        </p:nvGraphicFramePr>
        <p:xfrm>
          <a:off x="5161357" y="788753"/>
          <a:ext cx="3591320" cy="26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Acrobat Document" r:id="rId5" imgW="3840426" imgH="3040200" progId="AcroExch.Document.11">
                  <p:embed/>
                </p:oleObj>
              </mc:Choice>
              <mc:Fallback>
                <p:oleObj name="Acrobat Document" r:id="rId5" imgW="3840426" imgH="3040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1357" y="788753"/>
                        <a:ext cx="3591320" cy="261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30812" y="3406740"/>
            <a:ext cx="4213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D60A8"/>
                </a:solidFill>
                <a:latin typeface="TUM Neue Helvetica 55 Regular"/>
              </a:rPr>
              <a:t>Density vs Average speed for 25 P.I.E road segments used as partitions (100% probe vehicle penetration)</a:t>
            </a:r>
          </a:p>
          <a:p>
            <a:pPr algn="ctr"/>
            <a:r>
              <a:rPr lang="en-US" sz="1400" b="1" dirty="0" smtClean="0">
                <a:solidFill>
                  <a:srgbClr val="1D60A8"/>
                </a:solidFill>
                <a:latin typeface="TUM Neue Helvetica 55 Regular"/>
              </a:rPr>
              <a:t>TOPOLOGICAL SPLIT</a:t>
            </a:r>
            <a:endParaRPr lang="en-US" sz="1400" b="1" dirty="0">
              <a:solidFill>
                <a:srgbClr val="1D60A8"/>
              </a:solidFill>
              <a:latin typeface="TUM Neue Helvetica 55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6769" y="5849942"/>
            <a:ext cx="8426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Both the </a:t>
            </a:r>
            <a:r>
              <a:rPr lang="en-US" sz="1600" dirty="0" smtClean="0">
                <a:solidFill>
                  <a:srgbClr val="1D60A8"/>
                </a:solidFill>
                <a:latin typeface="TUM Neue Helvetica 55 Regular"/>
              </a:rPr>
              <a:t>figures 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clearly establish an exponential relationship (</a:t>
            </a:r>
            <a:r>
              <a:rPr lang="en-US" sz="1600" dirty="0" smtClean="0">
                <a:solidFill>
                  <a:srgbClr val="1D60A8"/>
                </a:solidFill>
                <a:latin typeface="TUM Neue Helvetica 55 Regular"/>
              </a:rPr>
              <a:t>based on 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the linear regression </a:t>
            </a:r>
            <a:r>
              <a:rPr lang="en-US" sz="1600" dirty="0" smtClean="0">
                <a:solidFill>
                  <a:srgbClr val="1D60A8"/>
                </a:solidFill>
                <a:latin typeface="TUM Neue Helvetica 55 Regular"/>
              </a:rPr>
              <a:t>fit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) between </a:t>
            </a:r>
            <a:r>
              <a:rPr lang="en-US" sz="1600" dirty="0" smtClean="0">
                <a:solidFill>
                  <a:srgbClr val="1D60A8"/>
                </a:solidFill>
                <a:latin typeface="TUM Neue Helvetica 55 Regular"/>
              </a:rPr>
              <a:t> average speed 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and </a:t>
            </a:r>
            <a:r>
              <a:rPr lang="en-US" sz="1600" dirty="0" smtClean="0">
                <a:solidFill>
                  <a:srgbClr val="1D60A8"/>
                </a:solidFill>
                <a:latin typeface="TUM Neue Helvetica 55 Regular"/>
              </a:rPr>
              <a:t>density 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despite </a:t>
            </a:r>
            <a:r>
              <a:rPr lang="en-US" sz="1600" dirty="0" smtClean="0">
                <a:solidFill>
                  <a:srgbClr val="1D60A8"/>
                </a:solidFill>
                <a:latin typeface="TUM Neue Helvetica 55 Regular"/>
              </a:rPr>
              <a:t>significant 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bias.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349976"/>
              </p:ext>
            </p:extLst>
          </p:nvPr>
        </p:nvGraphicFramePr>
        <p:xfrm>
          <a:off x="3177705" y="3983300"/>
          <a:ext cx="2464496" cy="1866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Acrobat Document" r:id="rId7" imgW="4023252" imgH="3047976" progId="AcroExch.Document.11">
                  <p:embed/>
                </p:oleObj>
              </mc:Choice>
              <mc:Fallback>
                <p:oleObj name="Acrobat Document" r:id="rId7" imgW="4023252" imgH="3047976" progId="AcroExch.Document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7705" y="3983300"/>
                        <a:ext cx="2464496" cy="1866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75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881940"/>
              </p:ext>
            </p:extLst>
          </p:nvPr>
        </p:nvGraphicFramePr>
        <p:xfrm>
          <a:off x="224163" y="760551"/>
          <a:ext cx="4797417" cy="3140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0" name="Acrobat Document" r:id="rId3" imgW="3840426" imgH="3040200" progId="AcroExch.Document.11">
                  <p:embed/>
                </p:oleObj>
              </mc:Choice>
              <mc:Fallback>
                <p:oleObj name="Acrobat Document" r:id="rId3" imgW="3840426" imgH="3040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163" y="760551"/>
                        <a:ext cx="4797417" cy="3140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14900" y="1003732"/>
            <a:ext cx="393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D60A8"/>
                </a:solidFill>
                <a:latin typeface="TUM Neue Helvetica 55 Regular"/>
              </a:rPr>
              <a:t>Density vs Average speed for 12 </a:t>
            </a:r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segments using recursive binary splitting </a:t>
            </a:r>
            <a:r>
              <a:rPr lang="en-US" sz="1600" dirty="0" smtClean="0">
                <a:solidFill>
                  <a:srgbClr val="1D60A8"/>
                </a:solidFill>
                <a:latin typeface="TUM Neue Helvetica 55 Regular"/>
              </a:rPr>
              <a:t>(100% probe vehicle penetration)</a:t>
            </a:r>
            <a:endParaRPr lang="en-US" sz="1600" dirty="0">
              <a:solidFill>
                <a:srgbClr val="1D60A8"/>
              </a:solidFill>
              <a:latin typeface="TUM Neue Helvetica 55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4171" y="3996254"/>
                <a:ext cx="888935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000" dirty="0" smtClean="0">
                    <a:solidFill>
                      <a:srgbClr val="1D60A8"/>
                    </a:solidFill>
                    <a:latin typeface="TUM Neue Helvetica 55 Regular"/>
                  </a:rPr>
                  <a:t>The exponential relationship between average speed and density is of the form</a:t>
                </a:r>
              </a:p>
              <a:p>
                <a:endParaRPr lang="en-US" sz="2000" dirty="0" smtClean="0">
                  <a:solidFill>
                    <a:srgbClr val="1D60A8"/>
                  </a:solidFill>
                  <a:latin typeface="TUM Neue Helvetica 55 Regular"/>
                </a:endParaRPr>
              </a:p>
              <a:p>
                <a:endParaRPr lang="en-US" sz="2000" dirty="0" smtClean="0">
                  <a:solidFill>
                    <a:srgbClr val="1D60A8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000" dirty="0" smtClean="0">
                    <a:solidFill>
                      <a:srgbClr val="1D60A8"/>
                    </a:solidFill>
                    <a:latin typeface="TUM Neue Helvetica 55 Regular"/>
                  </a:rPr>
                  <a:t>The </a:t>
                </a:r>
                <a:r>
                  <a:rPr lang="en-US" sz="2000" dirty="0">
                    <a:solidFill>
                      <a:srgbClr val="1D60A8"/>
                    </a:solidFill>
                    <a:latin typeface="TUM Neue Helvetica 55 Regular"/>
                  </a:rPr>
                  <a:t>coefficients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1D60A8"/>
                        </a:solidFill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sz="2000" b="0" i="1" baseline="-25000" smtClean="0">
                        <a:solidFill>
                          <a:srgbClr val="1D60A8"/>
                        </a:solidFill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sz="2000" dirty="0" smtClean="0">
                    <a:solidFill>
                      <a:srgbClr val="1D60A8"/>
                    </a:solidFill>
                    <a:latin typeface="TUM Neue Helvetica 55 Regular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1D60A8"/>
                        </a:solidFill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sz="2000" b="0" i="1" baseline="-25000" smtClean="0">
                        <a:solidFill>
                          <a:srgbClr val="1D60A8"/>
                        </a:solidFill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sz="2000" dirty="0" smtClean="0">
                    <a:solidFill>
                      <a:srgbClr val="1D60A8"/>
                    </a:solidFill>
                    <a:latin typeface="TUM Neue Helvetica 55 Regular"/>
                  </a:rPr>
                  <a:t> </a:t>
                </a:r>
                <a:r>
                  <a:rPr lang="en-US" sz="2000" dirty="0">
                    <a:solidFill>
                      <a:srgbClr val="1D60A8"/>
                    </a:solidFill>
                    <a:latin typeface="TUM Neue Helvetica 55 Regular"/>
                  </a:rPr>
                  <a:t>are the least squares </a:t>
                </a:r>
                <a:r>
                  <a:rPr lang="en-US" sz="2000" dirty="0" smtClean="0">
                    <a:solidFill>
                      <a:srgbClr val="1D60A8"/>
                    </a:solidFill>
                    <a:latin typeface="TUM Neue Helvetica 55 Regular"/>
                  </a:rPr>
                  <a:t>coefficient </a:t>
                </a:r>
                <a:r>
                  <a:rPr lang="en-US" sz="2000" dirty="0">
                    <a:solidFill>
                      <a:srgbClr val="1D60A8"/>
                    </a:solidFill>
                    <a:latin typeface="TUM Neue Helvetica 55 Regular"/>
                  </a:rPr>
                  <a:t>estimates for linear regression</a:t>
                </a:r>
                <a:r>
                  <a:rPr lang="en-US" sz="2000" dirty="0" smtClean="0">
                    <a:solidFill>
                      <a:srgbClr val="1D60A8"/>
                    </a:solidFill>
                    <a:latin typeface="TUM Neue Helvetica 55 Regular"/>
                  </a:rPr>
                  <a:t>.</a:t>
                </a:r>
                <a:endParaRPr lang="en-US" sz="2000" dirty="0">
                  <a:solidFill>
                    <a:srgbClr val="1D60A8"/>
                  </a:solidFill>
                  <a:latin typeface="TUM Neue Helvetica 55 Regular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1" y="3996254"/>
                <a:ext cx="8889357" cy="1938992"/>
              </a:xfrm>
              <a:prstGeom prst="rect">
                <a:avLst/>
              </a:prstGeom>
              <a:blipFill rotWithShape="1">
                <a:blip r:embed="rId5"/>
                <a:stretch>
                  <a:fillRect l="-549" t="-1258" r="-617" b="-5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86136" y="4721260"/>
                <a:ext cx="2725426" cy="440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1D60A8"/>
                          </a:solidFill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n-US" sz="2200" i="1" smtClean="0">
                          <a:solidFill>
                            <a:srgbClr val="1D60A8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200" i="1" smtClean="0">
                          <a:solidFill>
                            <a:srgbClr val="1D60A8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200" b="0" i="1" baseline="-25000" smtClean="0">
                          <a:solidFill>
                            <a:srgbClr val="1D60A8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200" b="0" i="1" smtClean="0">
                          <a:solidFill>
                            <a:srgbClr val="1D60A8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200" b="0" i="1" smtClean="0">
                          <a:solidFill>
                            <a:srgbClr val="1D60A8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200" b="0" i="1" baseline="-25000" smtClean="0">
                          <a:solidFill>
                            <a:srgbClr val="1D60A8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200" b="0" i="1" smtClean="0">
                          <a:solidFill>
                            <a:srgbClr val="1D60A8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1D60A8"/>
                          </a:solidFill>
                          <a:latin typeface="Cambria Math"/>
                          <a:ea typeface="Cambria Math"/>
                        </a:rPr>
                        <m:t>log</m:t>
                      </m:r>
                      <m:r>
                        <a:rPr lang="en-US" sz="2200" b="0" i="1" smtClean="0">
                          <a:solidFill>
                            <a:srgbClr val="1D60A8"/>
                          </a:solidFill>
                          <a:latin typeface="Cambria Math"/>
                          <a:ea typeface="Cambria Math"/>
                        </a:rPr>
                        <m:t>⁡(</m:t>
                      </m:r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rgbClr val="1D60A8"/>
                              </a:solidFill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solidFill>
                                <a:srgbClr val="1D60A8"/>
                              </a:solidFill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rgbClr val="1D60A8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rgbClr val="1D60A8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136" y="4721260"/>
                <a:ext cx="2725426" cy="440120"/>
              </a:xfrm>
              <a:prstGeom prst="rect">
                <a:avLst/>
              </a:prstGeom>
              <a:blipFill rotWithShape="1">
                <a:blip r:embed="rId6"/>
                <a:stretch>
                  <a:fillRect t="-5479" r="-536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20699"/>
              </p:ext>
            </p:extLst>
          </p:nvPr>
        </p:nvGraphicFramePr>
        <p:xfrm>
          <a:off x="5711537" y="1829490"/>
          <a:ext cx="2465388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1" name="Acrobat Document" r:id="rId7" imgW="4023252" imgH="3047976" progId="AcroExch.Document.11">
                  <p:embed/>
                </p:oleObj>
              </mc:Choice>
              <mc:Fallback>
                <p:oleObj name="Acrobat Document" r:id="rId7" imgW="4023252" imgH="3047976" progId="AcroExch.Document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537" y="1829490"/>
                        <a:ext cx="2465388" cy="186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64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 Penetration for </a:t>
            </a:r>
            <a:r>
              <a:rPr lang="en-US" dirty="0" smtClean="0"/>
              <a:t>Effective </a:t>
            </a:r>
            <a:r>
              <a:rPr lang="en-US" dirty="0"/>
              <a:t>Density Estimation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" y="921419"/>
            <a:ext cx="83343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0434" y="3626519"/>
                <a:ext cx="79119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 smtClean="0">
                    <a:solidFill>
                      <a:srgbClr val="1D60A8"/>
                    </a:solidFill>
                  </a:rPr>
                  <a:t> </a:t>
                </a:r>
                <a:r>
                  <a:rPr lang="en-US" sz="1600" dirty="0" smtClean="0">
                    <a:solidFill>
                      <a:srgbClr val="1D60A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Statistic</a:t>
                </a:r>
                <a:r>
                  <a:rPr lang="en-US" sz="1600" dirty="0" smtClean="0">
                    <a:solidFill>
                      <a:srgbClr val="1D60A8"/>
                    </a:solidFill>
                    <a:latin typeface="TUM Neue Helvetica 55 Regular"/>
                  </a:rPr>
                  <a:t> vs probe penetration for heavily congested traffic</a:t>
                </a:r>
                <a:endParaRPr lang="en-US" sz="1600" dirty="0">
                  <a:solidFill>
                    <a:srgbClr val="1D60A8"/>
                  </a:solidFill>
                  <a:latin typeface="TUM Neue Helvetica 55 Regular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34" y="3626519"/>
                <a:ext cx="7911967" cy="338554"/>
              </a:xfrm>
              <a:prstGeom prst="rect">
                <a:avLst/>
              </a:prstGeom>
              <a:blipFill rotWithShape="1">
                <a:blip r:embed="rId3"/>
                <a:stretch>
                  <a:fillRect t="-7273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3629" y="4331368"/>
                <a:ext cx="8431180" cy="253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The plot shows the averaged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1D60A8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1D60A8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1D60A8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Statistic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 for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five different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two minute sub intervals of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the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two hour simulation of the heavily congested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traffic flow regime.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1D60A8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1D60A8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1D60A8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  <a:ea typeface="Cambria Math" panose="02040503050406030204" pitchFamily="18" charset="0"/>
                  </a:rPr>
                  <a:t>Statistic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shows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a downward trend as probe penetration decreases for all three aggregation methodologies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.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u="sng" dirty="0" smtClean="0">
                    <a:solidFill>
                      <a:srgbClr val="1D60A8"/>
                    </a:solidFill>
                    <a:latin typeface="TUM Neue Helvetica 55 Regular"/>
                  </a:rPr>
                  <a:t>The plot clearly </a:t>
                </a:r>
                <a:r>
                  <a:rPr lang="en-US" u="sng" dirty="0">
                    <a:solidFill>
                      <a:srgbClr val="1D60A8"/>
                    </a:solidFill>
                    <a:latin typeface="TUM Neue Helvetica 55 Regular"/>
                  </a:rPr>
                  <a:t>shows binary splitting to be a superior approach for spatial aggregation </a:t>
                </a:r>
                <a:r>
                  <a:rPr lang="en-US" u="sng" dirty="0" smtClean="0">
                    <a:solidFill>
                      <a:srgbClr val="1D60A8"/>
                    </a:solidFill>
                    <a:latin typeface="TUM Neue Helvetica 55 Regular"/>
                  </a:rPr>
                  <a:t>enabling a </a:t>
                </a:r>
                <a:r>
                  <a:rPr lang="en-US" u="sng" dirty="0">
                    <a:solidFill>
                      <a:srgbClr val="1D60A8"/>
                    </a:solidFill>
                    <a:latin typeface="TUM Neue Helvetica 55 Regular"/>
                  </a:rPr>
                  <a:t>reasonable estimate of  </a:t>
                </a:r>
                <a:r>
                  <a:rPr lang="en-US" u="sng" dirty="0" smtClean="0">
                    <a:solidFill>
                      <a:srgbClr val="1D60A8"/>
                    </a:solidFill>
                    <a:latin typeface="TUM Neue Helvetica 55 Regular"/>
                  </a:rPr>
                  <a:t>traffic density even </a:t>
                </a:r>
                <a:r>
                  <a:rPr lang="en-US" u="sng" dirty="0">
                    <a:solidFill>
                      <a:srgbClr val="1D60A8"/>
                    </a:solidFill>
                    <a:latin typeface="TUM Neue Helvetica 55 Regular"/>
                  </a:rPr>
                  <a:t>at a probe penetration as low as 5%.</a:t>
                </a:r>
                <a:endParaRPr lang="en-US" u="sng" dirty="0" smtClean="0">
                  <a:solidFill>
                    <a:srgbClr val="1D60A8"/>
                  </a:solidFill>
                  <a:latin typeface="TUM Neue Helvetica 55 Regular"/>
                </a:endParaRP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endParaRPr lang="en-US" dirty="0">
                  <a:solidFill>
                    <a:srgbClr val="1D60A8"/>
                  </a:solidFill>
                  <a:latin typeface="TUM Neue Helvetica 55 Regular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9" y="4331368"/>
                <a:ext cx="8431180" cy="2539157"/>
              </a:xfrm>
              <a:prstGeom prst="rect">
                <a:avLst/>
              </a:prstGeom>
              <a:blipFill rotWithShape="1">
                <a:blip r:embed="rId4"/>
                <a:stretch>
                  <a:fillRect l="-506" t="-1202" r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16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7974" y="3309086"/>
                <a:ext cx="8701238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The above plot shows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Statistic (of the exponential model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fit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) for recursive binary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partitioning approach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as a function of probe penetration for the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traffic conditions corresponding to the average traffic densities of 78 vehicles/km and 65 vehicles/km.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Accuracy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of the model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decreases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as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the level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of congestion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decreases.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This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can be explained by the fact that vehicles generally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travel at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uniform speeds during heavy congestion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and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during free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flow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resulting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in minimum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variance of speeds across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lanes.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While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partially congested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traffic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regimes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generally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tend to have a far greater variance in speed due to vehicles traveling at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varying speeds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in </a:t>
                </a:r>
                <a:r>
                  <a:rPr lang="en-US" dirty="0" smtClean="0">
                    <a:solidFill>
                      <a:srgbClr val="1D60A8"/>
                    </a:solidFill>
                    <a:latin typeface="TUM Neue Helvetica 55 Regular"/>
                  </a:rPr>
                  <a:t>different </a:t>
                </a:r>
                <a:r>
                  <a:rPr lang="en-US" dirty="0">
                    <a:solidFill>
                      <a:srgbClr val="1D60A8"/>
                    </a:solidFill>
                    <a:latin typeface="TUM Neue Helvetica 55 Regular"/>
                  </a:rPr>
                  <a:t>lanes.</a:t>
                </a:r>
                <a:endParaRPr lang="en-US" dirty="0" smtClean="0">
                  <a:solidFill>
                    <a:srgbClr val="1D60A8"/>
                  </a:solidFill>
                  <a:latin typeface="TUM Neue Helvetica 55 Regular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solidFill>
                    <a:srgbClr val="1D60A8"/>
                  </a:solidFill>
                  <a:latin typeface="TUM Neue Helvetica 55 Regular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4" y="3309086"/>
                <a:ext cx="8701238" cy="3447098"/>
              </a:xfrm>
              <a:prstGeom prst="rect">
                <a:avLst/>
              </a:prstGeom>
              <a:blipFill rotWithShape="1">
                <a:blip r:embed="rId2"/>
                <a:stretch>
                  <a:fillRect l="-420" t="-885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05" y="795653"/>
            <a:ext cx="77247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9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and Motivation</a:t>
            </a:r>
            <a:endParaRPr lang="en-US" dirty="0"/>
          </a:p>
        </p:txBody>
      </p:sp>
      <p:pic>
        <p:nvPicPr>
          <p:cNvPr id="3" name="Picture 2" descr="C:\Users\heiko.aydt\Desktop\2012091002 Singapore Havelock Road traff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95" y="836712"/>
            <a:ext cx="8599990" cy="544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1495" y="1676918"/>
            <a:ext cx="2944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UM Neue Helvetica 55 Regular"/>
              </a:rPr>
              <a:t>Taxis and busses equipped with GPS devices.</a:t>
            </a:r>
            <a:endParaRPr lang="en-US" sz="1600" b="1" dirty="0">
              <a:solidFill>
                <a:schemeClr val="bg1"/>
              </a:solidFill>
              <a:latin typeface="TUM Neue Helvetica 55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5742" y="1676918"/>
            <a:ext cx="287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UM Neue Helvetica 55 Regular"/>
              </a:rPr>
              <a:t>Anonymized users seeking route guidance from in car navigation systems</a:t>
            </a:r>
            <a:endParaRPr lang="en-US" sz="1600" b="1" dirty="0">
              <a:solidFill>
                <a:schemeClr val="bg1"/>
              </a:solidFill>
              <a:latin typeface="TUM Neue Helvetica 55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2967" y="2728365"/>
            <a:ext cx="2219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UM Neue Helvetica 55 Regular"/>
              </a:rPr>
              <a:t>GPS accuracy has improved from 15m in the past to about 3m to 5m today.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8734" y="836712"/>
            <a:ext cx="78244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TUM Neue Helvetica 55 Regular"/>
              </a:rPr>
              <a:t>I</a:t>
            </a:r>
            <a:r>
              <a:rPr lang="en-US" sz="2200" b="1" dirty="0" smtClean="0">
                <a:solidFill>
                  <a:schemeClr val="bg1"/>
                </a:solidFill>
                <a:latin typeface="TUM Neue Helvetica 55 Regular"/>
              </a:rPr>
              <a:t>ncreasing </a:t>
            </a:r>
            <a:r>
              <a:rPr lang="en-US" sz="2200" b="1" dirty="0">
                <a:solidFill>
                  <a:schemeClr val="bg1"/>
                </a:solidFill>
                <a:latin typeface="TUM Neue Helvetica 55 Regular"/>
              </a:rPr>
              <a:t>availability of </a:t>
            </a:r>
            <a:r>
              <a:rPr lang="en-US" sz="2200" b="1" dirty="0" smtClean="0">
                <a:solidFill>
                  <a:schemeClr val="bg1"/>
                </a:solidFill>
                <a:latin typeface="TUM Neue Helvetica 55 Regular"/>
              </a:rPr>
              <a:t>real-time floating </a:t>
            </a:r>
            <a:r>
              <a:rPr lang="en-US" sz="2200" b="1" dirty="0">
                <a:solidFill>
                  <a:schemeClr val="bg1"/>
                </a:solidFill>
                <a:latin typeface="TUM Neue Helvetica 55 Regular"/>
              </a:rPr>
              <a:t>car </a:t>
            </a:r>
            <a:r>
              <a:rPr lang="en-US" sz="2200" b="1" dirty="0" smtClean="0">
                <a:solidFill>
                  <a:schemeClr val="bg1"/>
                </a:solidFill>
                <a:latin typeface="TUM Neue Helvetica 55 Regular"/>
              </a:rPr>
              <a:t>data (FCD)</a:t>
            </a:r>
            <a:endParaRPr lang="en-US" sz="2200" b="1" dirty="0">
              <a:solidFill>
                <a:schemeClr val="bg1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098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814" y="1116419"/>
            <a:ext cx="83784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Background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Experiments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TUM Neue Helvetica 55 Regular"/>
              </a:rPr>
              <a:t>Results</a:t>
            </a:r>
            <a:endParaRPr lang="en-US" sz="3200" dirty="0">
              <a:solidFill>
                <a:schemeClr val="tx2">
                  <a:lumMod val="20000"/>
                  <a:lumOff val="80000"/>
                </a:schemeClr>
              </a:solidFill>
              <a:latin typeface="TUM Neue Helvetica 55 Regular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rgbClr val="1D60A8"/>
                </a:solidFill>
                <a:latin typeface="TUM Neue Helvetica 55 Regular"/>
              </a:rPr>
              <a:t>Conclusions and Future </a:t>
            </a:r>
            <a:r>
              <a:rPr lang="en-US" sz="3200" b="1" dirty="0" smtClean="0">
                <a:solidFill>
                  <a:srgbClr val="1D60A8"/>
                </a:solidFill>
                <a:latin typeface="TUM Neue Helvetica 55 Regular"/>
              </a:rPr>
              <a:t>Work</a:t>
            </a:r>
            <a:endParaRPr lang="en-US" sz="3200" b="1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44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Future 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379" y="1251284"/>
            <a:ext cx="8701238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In this work we have established that reliably estimating </a:t>
            </a: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traffic </a:t>
            </a: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state and more </a:t>
            </a: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specifically density </a:t>
            </a: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(and thereby </a:t>
            </a: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flow</a:t>
            </a: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) on an expressway can be achieved with a minimum of 5% to </a:t>
            </a: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10% probe </a:t>
            </a: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vehicles depending upon the prevailing </a:t>
            </a: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traffic conditions.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Microscopic traffic simulations reveal </a:t>
            </a: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that recursive binary partitioning can be used to subdivide a stretch of road to </a:t>
            </a: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identify relatively homogeneous </a:t>
            </a: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regions </a:t>
            </a: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of flow, density and average speed.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255" y="778832"/>
            <a:ext cx="703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6AE16"/>
                </a:solidFill>
              </a:rPr>
              <a:t>CONCLUSIONS</a:t>
            </a:r>
            <a:endParaRPr lang="en-US" b="1" dirty="0">
              <a:solidFill>
                <a:srgbClr val="96AE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6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594" y="1489656"/>
            <a:ext cx="88124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Future work will involve optimizing the minimum variance partitioning of the road network to automatically detect onset of congestion and anomalous events such as accidents based on statistical learning methods</a:t>
            </a: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.</a:t>
            </a:r>
            <a:endParaRPr lang="en-US" sz="2400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1564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on Future Work</a:t>
            </a:r>
            <a:endParaRPr lang="en-US" dirty="0"/>
          </a:p>
        </p:txBody>
      </p:sp>
      <p:pic>
        <p:nvPicPr>
          <p:cNvPr id="8194" name="Picture 2" descr="http://images.clipartpanda.com/stick-man-thinking-7iao5r6K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7512"/>
            <a:ext cx="3444303" cy="393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2444901" y="693520"/>
            <a:ext cx="4073136" cy="2125879"/>
          </a:xfrm>
          <a:prstGeom prst="cloudCallout">
            <a:avLst>
              <a:gd name="adj1" fmla="val -53872"/>
              <a:gd name="adj2" fmla="val 28391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44602" y="1165378"/>
            <a:ext cx="3073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1D60A8"/>
                </a:solidFill>
                <a:latin typeface="TUM Neue Helvetica 55 Regular"/>
              </a:rPr>
              <a:t>What are the benefits of estimating traffic state in real-time?</a:t>
            </a:r>
            <a:endParaRPr lang="en-US" sz="2000" dirty="0">
              <a:solidFill>
                <a:srgbClr val="1D60A8"/>
              </a:solidFill>
              <a:latin typeface="TUM Neue Helvetica 55 Regular"/>
            </a:endParaRPr>
          </a:p>
          <a:p>
            <a:pPr algn="ctr"/>
            <a:endParaRPr lang="en-US" sz="2000" dirty="0">
              <a:latin typeface="TUM Neue Helvetica 55 Regula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88026" y="4193819"/>
            <a:ext cx="49154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1D60A8"/>
                </a:solidFill>
                <a:latin typeface="TUM Neue Helvetica 55 Regular"/>
              </a:rPr>
              <a:t>Accurate estimation of speed, density and flow along important roads can help initialize data driven simulations for short term predictions of traffic flow.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96" y="5886212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1400" dirty="0" smtClean="0">
                <a:solidFill>
                  <a:srgbClr val="1D60A8"/>
                </a:solidFill>
                <a:latin typeface="TUM Neue Helvetica 55 Regular"/>
              </a:rPr>
              <a:t>Sunderrajan</a:t>
            </a: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, Abhinav, Viswanathan, Vaisagh, Cai, Wentong, and Knoll, Alois. "Data Driven Adaptive Traffic Simulation of an Expressway</a:t>
            </a:r>
            <a:r>
              <a:rPr lang="en-US" sz="1400">
                <a:solidFill>
                  <a:srgbClr val="1D60A8"/>
                </a:solidFill>
                <a:latin typeface="TUM Neue Helvetica 55 Regular"/>
              </a:rPr>
              <a:t>." </a:t>
            </a:r>
            <a:r>
              <a:rPr lang="en-US" sz="1400" smtClean="0">
                <a:solidFill>
                  <a:srgbClr val="1D60A8"/>
                </a:solidFill>
                <a:latin typeface="TUM Neue Helvetica 55 Regular"/>
              </a:rPr>
              <a:t>accepted in  </a:t>
            </a: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the </a:t>
            </a:r>
            <a:r>
              <a:rPr lang="en-US" sz="1400" b="1" dirty="0">
                <a:solidFill>
                  <a:srgbClr val="1D60A8"/>
                </a:solidFill>
                <a:latin typeface="TUM Neue Helvetica 55 Regular"/>
              </a:rPr>
              <a:t>2016 Winter Simulation Conference</a:t>
            </a:r>
            <a:r>
              <a:rPr lang="en-US" sz="1400" dirty="0">
                <a:solidFill>
                  <a:srgbClr val="1D60A8"/>
                </a:solidFill>
                <a:latin typeface="TUM Neue Helvetica 55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234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on </a:t>
            </a:r>
            <a:r>
              <a:rPr lang="en-US" smtClean="0"/>
              <a:t>Future Work</a:t>
            </a:r>
            <a:endParaRPr lang="en-US" dirty="0"/>
          </a:p>
        </p:txBody>
      </p:sp>
      <p:pic>
        <p:nvPicPr>
          <p:cNvPr id="6" name="Picture 5" descr="C:\Users\abhinav.sunderrajan\Desktop\PhDApplication\my-research\2012091002 Singapore Havelock Road traff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2" y="3767859"/>
            <a:ext cx="2181654" cy="152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Up Arrow 6"/>
          <p:cNvSpPr/>
          <p:nvPr/>
        </p:nvSpPr>
        <p:spPr>
          <a:xfrm rot="3480000">
            <a:off x="1790733" y="2090296"/>
            <a:ext cx="729714" cy="1987264"/>
          </a:xfrm>
          <a:prstGeom prst="upArrow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174" tIns="16587" rIns="33174" bIns="16587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-1860000">
            <a:off x="318625" y="1992050"/>
            <a:ext cx="1885443" cy="1018383"/>
          </a:xfrm>
          <a:prstGeom prst="rect">
            <a:avLst/>
          </a:prstGeom>
          <a:noFill/>
        </p:spPr>
        <p:txBody>
          <a:bodyPr wrap="square" lIns="33174" tIns="16587" rIns="33174" bIns="16587" rtlCol="0">
            <a:spAutoFit/>
          </a:bodyPr>
          <a:lstStyle/>
          <a:p>
            <a:pPr algn="ctr"/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Data from smart phones, GPS receivers and fixed sensors.</a:t>
            </a:r>
          </a:p>
        </p:txBody>
      </p:sp>
      <p:sp>
        <p:nvSpPr>
          <p:cNvPr id="9" name="Cloud 8"/>
          <p:cNvSpPr/>
          <p:nvPr/>
        </p:nvSpPr>
        <p:spPr>
          <a:xfrm>
            <a:off x="2673752" y="1317212"/>
            <a:ext cx="2976416" cy="1442917"/>
          </a:xfrm>
          <a:prstGeom prst="cloud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174" tIns="16587" rIns="33174" bIns="16587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34409" y="1740252"/>
            <a:ext cx="1558053" cy="587496"/>
          </a:xfrm>
          <a:prstGeom prst="rect">
            <a:avLst/>
          </a:prstGeom>
          <a:noFill/>
        </p:spPr>
        <p:txBody>
          <a:bodyPr wrap="square" lIns="33174" tIns="16587" rIns="33174" bIns="16587" rtlCol="0">
            <a:spAutoFit/>
          </a:bodyPr>
          <a:lstStyle/>
          <a:p>
            <a:pPr algn="ctr"/>
            <a:r>
              <a:rPr lang="en-US" dirty="0">
                <a:solidFill>
                  <a:srgbClr val="1D60A8"/>
                </a:solidFill>
                <a:latin typeface="TUM Neue Helvetica 55 Regular"/>
              </a:rPr>
              <a:t>Data stream processing</a:t>
            </a:r>
          </a:p>
        </p:txBody>
      </p:sp>
      <p:pic>
        <p:nvPicPr>
          <p:cNvPr id="11" name="Picture 6" descr="C:\Users\abhinav.sunderrajan\Desktop\PhDApplication\my-research\crystal-b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534" y="3460875"/>
            <a:ext cx="1405609" cy="201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p Arrow 11"/>
          <p:cNvSpPr/>
          <p:nvPr/>
        </p:nvSpPr>
        <p:spPr>
          <a:xfrm rot="7500000">
            <a:off x="6099216" y="1779505"/>
            <a:ext cx="729714" cy="2098192"/>
          </a:xfrm>
          <a:prstGeom prst="upArrow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174" tIns="16587" rIns="33174" bIns="16587"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36411" y="5470994"/>
            <a:ext cx="1570981" cy="772162"/>
          </a:xfrm>
          <a:prstGeom prst="rect">
            <a:avLst/>
          </a:prstGeom>
          <a:noFill/>
        </p:spPr>
        <p:txBody>
          <a:bodyPr wrap="square" lIns="33174" tIns="16587" rIns="33174" bIns="16587" rtlCol="0">
            <a:spAutoFit/>
          </a:bodyPr>
          <a:lstStyle/>
          <a:p>
            <a:pPr algn="ctr"/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Short term prognosis of traffic flow</a:t>
            </a:r>
          </a:p>
        </p:txBody>
      </p:sp>
      <p:pic>
        <p:nvPicPr>
          <p:cNvPr id="14" name="Picture 8" descr="C:\Users\abhinav.sunderrajan\Desktop\PhDApplication\my-research\decisions-270x2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544" y="3522067"/>
            <a:ext cx="2222878" cy="169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5395430" y="3698061"/>
            <a:ext cx="1978114" cy="44365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174" tIns="16587" rIns="33174" bIns="16587"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flipH="1">
            <a:off x="5372696" y="5014760"/>
            <a:ext cx="1834704" cy="456234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174" tIns="16587" rIns="33174" bIns="16587"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95650" y="4299896"/>
            <a:ext cx="2211750" cy="525940"/>
          </a:xfrm>
          <a:prstGeom prst="rect">
            <a:avLst/>
          </a:prstGeom>
          <a:noFill/>
        </p:spPr>
        <p:txBody>
          <a:bodyPr wrap="square" lIns="33174" tIns="16587" rIns="33174" bIns="16587" rtlCol="0">
            <a:spAutoFit/>
          </a:bodyPr>
          <a:lstStyle/>
          <a:p>
            <a:pPr algn="ctr"/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Predict and evaluate different control actions</a:t>
            </a:r>
          </a:p>
        </p:txBody>
      </p:sp>
      <p:sp>
        <p:nvSpPr>
          <p:cNvPr id="18" name="U-Turn Arrow 17"/>
          <p:cNvSpPr/>
          <p:nvPr/>
        </p:nvSpPr>
        <p:spPr>
          <a:xfrm flipH="1" flipV="1">
            <a:off x="652662" y="5295804"/>
            <a:ext cx="3747629" cy="1437507"/>
          </a:xfrm>
          <a:prstGeom prst="uturnArrow">
            <a:avLst>
              <a:gd name="adj1" fmla="val 26266"/>
              <a:gd name="adj2" fmla="val 25000"/>
              <a:gd name="adj3" fmla="val 32595"/>
              <a:gd name="adj4" fmla="val 43750"/>
              <a:gd name="adj5" fmla="val 100000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174" tIns="16587" rIns="33174" bIns="16587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5835" y="5470994"/>
            <a:ext cx="2341673" cy="772162"/>
          </a:xfrm>
          <a:prstGeom prst="rect">
            <a:avLst/>
          </a:prstGeom>
          <a:noFill/>
        </p:spPr>
        <p:txBody>
          <a:bodyPr wrap="square" lIns="33174" tIns="16587" rIns="33174" bIns="16587" rtlCol="0">
            <a:spAutoFit/>
          </a:bodyPr>
          <a:lstStyle/>
          <a:p>
            <a:pPr algn="ctr"/>
            <a:r>
              <a:rPr lang="en-US" sz="1600" dirty="0">
                <a:solidFill>
                  <a:srgbClr val="1D60A8"/>
                </a:solidFill>
                <a:latin typeface="TUM Neue Helvetica 55 Regular"/>
              </a:rPr>
              <a:t>Suggest the best control measure for dynamic traffic flow optimization.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4189" y="804397"/>
            <a:ext cx="83332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96AE16"/>
                </a:solidFill>
              </a:rPr>
              <a:t>Data driven adaptive traffic flow prediction and control</a:t>
            </a:r>
            <a:endParaRPr lang="en-US" sz="2200" b="1" dirty="0">
              <a:solidFill>
                <a:srgbClr val="96AE1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6320" y="2247966"/>
            <a:ext cx="204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Traffic State </a:t>
            </a:r>
            <a:endParaRPr lang="en-US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4199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2" grpId="0" animBg="1"/>
      <p:bldP spid="13" grpId="0"/>
      <p:bldP spid="15" grpId="0" animBg="1"/>
      <p:bldP spid="16" grpId="0" animBg="1"/>
      <p:bldP spid="17" grpId="0"/>
      <p:bldP spid="18" grpId="0" animBg="1"/>
      <p:bldP spid="19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03057" y="1700808"/>
            <a:ext cx="6140943" cy="2550755"/>
          </a:xfrm>
        </p:spPr>
        <p:txBody>
          <a:bodyPr>
            <a:normAutofit/>
          </a:bodyPr>
          <a:lstStyle/>
          <a:p>
            <a:r>
              <a:rPr lang="de-DE" sz="3600" dirty="0" smtClean="0"/>
              <a:t>Thankyou for your attention!</a:t>
            </a:r>
            <a:br>
              <a:rPr lang="de-DE" sz="3600" dirty="0" smtClean="0"/>
            </a:br>
            <a:r>
              <a:rPr lang="de-DE" sz="3600" dirty="0"/>
              <a:t/>
            </a:r>
            <a:br>
              <a:rPr lang="de-DE" sz="3600" dirty="0"/>
            </a:br>
            <a:r>
              <a:rPr lang="de-DE" sz="3600" dirty="0" smtClean="0"/>
              <a:t>Questions?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717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abhinav.sunderrajan\Desktop\Future\presentation\2045988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5" y="965994"/>
            <a:ext cx="8184356" cy="545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3395" y="1997869"/>
            <a:ext cx="2867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UM Neue Helvetica 55 Regular"/>
              </a:rPr>
              <a:t>Next generation ERP could be Global navigation satellite system based.</a:t>
            </a:r>
            <a:endParaRPr lang="en-US" b="1" dirty="0">
              <a:solidFill>
                <a:schemeClr val="bg1"/>
              </a:solidFill>
              <a:latin typeface="TUM Neue Helvetica 55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024" y="4024313"/>
            <a:ext cx="2867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UM Neue Helvetica 55 Regular"/>
              </a:rPr>
              <a:t>Thus most vehicles will have GPS receivers emitting data such as location and speed at fixed time intervals.</a:t>
            </a:r>
            <a:endParaRPr lang="en-US" b="1" dirty="0">
              <a:solidFill>
                <a:schemeClr val="bg1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9415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and Motivation</a:t>
            </a:r>
            <a:endParaRPr lang="en-US" dirty="0"/>
          </a:p>
        </p:txBody>
      </p:sp>
      <p:pic>
        <p:nvPicPr>
          <p:cNvPr id="8194" name="Picture 2" descr="http://images.clipartpanda.com/stick-man-thinking-7iao5r6K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7" y="2719448"/>
            <a:ext cx="3444303" cy="393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2838204" y="693521"/>
            <a:ext cx="5622508" cy="2823402"/>
          </a:xfrm>
          <a:prstGeom prst="cloudCallout">
            <a:avLst>
              <a:gd name="adj1" fmla="val -48260"/>
              <a:gd name="adj2" fmla="val 44521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51663" y="1460665"/>
            <a:ext cx="388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D60A8"/>
                </a:solidFill>
                <a:latin typeface="TUM Neue Helvetica 55 Regular"/>
              </a:rPr>
              <a:t>Can we leverage this real-time data stream (along with the data from traditional fixed sensors) for current traffic state estimation?</a:t>
            </a:r>
          </a:p>
          <a:p>
            <a:endParaRPr lang="en-US" dirty="0"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5031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and Motivation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2142" y="1208314"/>
                <a:ext cx="8597537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smtClean="0">
                    <a:solidFill>
                      <a:srgbClr val="1D60A8"/>
                    </a:solidFill>
                    <a:latin typeface="TUM Neue Helvetica 55 Regular"/>
                  </a:rPr>
                  <a:t>Traffic state is defined in terms of the macroscopic/aggregated quantities:-</a:t>
                </a:r>
              </a:p>
              <a:p>
                <a:pPr>
                  <a:spcAft>
                    <a:spcPts val="1200"/>
                  </a:spcAft>
                </a:pPr>
                <a:endParaRPr lang="en-US" sz="2800" dirty="0">
                  <a:solidFill>
                    <a:srgbClr val="1D60A8"/>
                  </a:solidFill>
                  <a:latin typeface="TUM Neue Helvetica 55 Regular"/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arenR"/>
                </a:pPr>
                <a:r>
                  <a:rPr lang="en-US" sz="2800" b="1" dirty="0" smtClean="0">
                    <a:solidFill>
                      <a:srgbClr val="1D60A8"/>
                    </a:solidFill>
                    <a:latin typeface="TUM Neue Helvetica 55 Regular"/>
                  </a:rPr>
                  <a:t>Density, </a:t>
                </a:r>
                <a:r>
                  <a:rPr lang="el-GR" sz="2800" b="1" dirty="0" smtClean="0">
                    <a:solidFill>
                      <a:srgbClr val="1D60A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ρ</a:t>
                </a:r>
                <a:r>
                  <a:rPr lang="en-US" sz="2800" b="1" dirty="0" smtClean="0">
                    <a:solidFill>
                      <a:srgbClr val="1D60A8"/>
                    </a:solidFill>
                    <a:latin typeface="TUM Neue Helvetica 55 Regular"/>
                  </a:rPr>
                  <a:t> in vehicles/km</a:t>
                </a:r>
                <a:endParaRPr lang="en-US" sz="2800" b="1" dirty="0">
                  <a:solidFill>
                    <a:srgbClr val="1D60A8"/>
                  </a:solidFill>
                  <a:latin typeface="TUM Neue Helvetica 55 Regular"/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arenR"/>
                </a:pPr>
                <a:r>
                  <a:rPr lang="en-US" sz="2800" b="1" dirty="0">
                    <a:solidFill>
                      <a:srgbClr val="1D60A8"/>
                    </a:solidFill>
                    <a:latin typeface="TUM Neue Helvetica 55 Regular"/>
                  </a:rPr>
                  <a:t>Average speed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1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rgbClr val="1D60A8"/>
                            </a:solidFill>
                            <a:latin typeface="Cambria Math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 sz="2800" b="1" dirty="0" smtClean="0">
                    <a:solidFill>
                      <a:srgbClr val="1D60A8"/>
                    </a:solidFill>
                    <a:latin typeface="TUM Neue Helvetica 55 Regular"/>
                  </a:rPr>
                  <a:t> in (m/s</a:t>
                </a:r>
                <a:r>
                  <a:rPr lang="en-US" sz="2800" b="1" dirty="0">
                    <a:solidFill>
                      <a:srgbClr val="1D60A8"/>
                    </a:solidFill>
                    <a:latin typeface="TUM Neue Helvetica 55 Regular"/>
                  </a:rPr>
                  <a:t>)</a:t>
                </a: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arenR"/>
                </a:pPr>
                <a:r>
                  <a:rPr lang="en-US" sz="2800" dirty="0">
                    <a:solidFill>
                      <a:srgbClr val="1D60A8"/>
                    </a:solidFill>
                    <a:latin typeface="TUM Neue Helvetica 55 Regular"/>
                  </a:rPr>
                  <a:t>Flow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D60A8"/>
                        </a:solidFill>
                        <a:latin typeface="Cambria Math"/>
                      </a:rPr>
                      <m:t>𝑄</m:t>
                    </m:r>
                    <m:r>
                      <a:rPr lang="en-US" sz="2800" b="0" i="1" smtClean="0">
                        <a:solidFill>
                          <a:srgbClr val="1D60A8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1D60A8"/>
                        </a:solidFill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sz="2800" b="0" i="1" smtClean="0">
                        <a:solidFill>
                          <a:srgbClr val="1D60A8"/>
                        </a:solidFill>
                        <a:latin typeface="Cambria Math"/>
                        <a:ea typeface="Cambria Math"/>
                      </a:rPr>
                      <m:t>∗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rgbClr val="1D60A8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rgbClr val="1D60A8"/>
                            </a:solidFill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 dirty="0" smtClean="0">
                    <a:solidFill>
                      <a:srgbClr val="1D60A8"/>
                    </a:solidFill>
                    <a:latin typeface="TUM Neue Helvetica 55 Regular"/>
                  </a:rPr>
                  <a:t> in vehicles/hour</a:t>
                </a:r>
                <a:endParaRPr lang="en-US" sz="2800" dirty="0">
                  <a:solidFill>
                    <a:srgbClr val="1D60A8"/>
                  </a:solidFill>
                  <a:latin typeface="TUM Neue Helvetica 55 Regular"/>
                </a:endParaRPr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2" y="1208314"/>
                <a:ext cx="8597537" cy="3631763"/>
              </a:xfrm>
              <a:prstGeom prst="rect">
                <a:avLst/>
              </a:prstGeom>
              <a:blipFill rotWithShape="1">
                <a:blip r:embed="rId2"/>
                <a:stretch>
                  <a:fillRect l="-1277" t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09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218" y="1326294"/>
            <a:ext cx="8611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We thus developed a </a:t>
            </a:r>
            <a:r>
              <a:rPr lang="en-US" sz="2600" dirty="0">
                <a:solidFill>
                  <a:srgbClr val="1D60A8"/>
                </a:solidFill>
                <a:latin typeface="TUM Neue Helvetica 55 Regular"/>
              </a:rPr>
              <a:t>methodology for obtaining </a:t>
            </a: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the aggregated </a:t>
            </a:r>
            <a:r>
              <a:rPr lang="en-US" sz="2600" dirty="0">
                <a:solidFill>
                  <a:srgbClr val="1D60A8"/>
                </a:solidFill>
                <a:latin typeface="TUM Neue Helvetica 55 Regular"/>
              </a:rPr>
              <a:t>macroscopic </a:t>
            </a: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traffic state from the </a:t>
            </a:r>
            <a:r>
              <a:rPr lang="en-US" sz="2600" b="1" dirty="0" smtClean="0">
                <a:solidFill>
                  <a:srgbClr val="1D60A8"/>
                </a:solidFill>
                <a:latin typeface="TUM Neue Helvetica 55 Regular"/>
              </a:rPr>
              <a:t>microscopic</a:t>
            </a: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 floating car data (FCD).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218" y="3951514"/>
            <a:ext cx="861156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FCD is represented by the tuple </a:t>
            </a:r>
            <a:r>
              <a:rPr lang="en-US" sz="2400" b="1" i="1" dirty="0">
                <a:solidFill>
                  <a:srgbClr val="1D60A8"/>
                </a:solidFill>
                <a:latin typeface="TUM Neue Helvetica 55 Regular"/>
              </a:rPr>
              <a:t>&lt;vehicle-id, speed, latitude, longitude, time&gt;</a:t>
            </a:r>
            <a:r>
              <a:rPr lang="en-US" sz="2400" i="1" dirty="0">
                <a:solidFill>
                  <a:srgbClr val="1D60A8"/>
                </a:solidFill>
                <a:latin typeface="TUM Neue Helvetica 55 Regular"/>
              </a:rPr>
              <a:t>.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D60A8"/>
                </a:solidFill>
                <a:latin typeface="TUM Neue Helvetica 55 Regular"/>
              </a:rPr>
              <a:t>We are concerned with spatial aggregation of FCD and assume the time-period of temporal aggregation to be equal to two minutes</a:t>
            </a:r>
            <a:r>
              <a:rPr lang="en-US" sz="2400" dirty="0" smtClean="0">
                <a:solidFill>
                  <a:srgbClr val="1D60A8"/>
                </a:solidFill>
                <a:latin typeface="TUM Neue Helvetica 55 Regular"/>
              </a:rPr>
              <a:t>.</a:t>
            </a:r>
            <a:endParaRPr lang="en-US" sz="2400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98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560" y="1189134"/>
            <a:ext cx="869490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The </a:t>
            </a:r>
            <a:r>
              <a:rPr lang="en-US" sz="2600" dirty="0">
                <a:solidFill>
                  <a:srgbClr val="1D60A8"/>
                </a:solidFill>
                <a:latin typeface="TUM Neue Helvetica 55 Regular"/>
              </a:rPr>
              <a:t>partitioned regions must be microscopically large enough to contain sufficient samples of the FCD tuples.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1D60A8"/>
                </a:solidFill>
                <a:latin typeface="TUM Neue Helvetica 55 Regular"/>
              </a:rPr>
              <a:t> The regions should also be macroscopically small to determine traffic patterns of interest such as congestion and variations in flow</a:t>
            </a: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rgbClr val="1D60A8"/>
                </a:solidFill>
                <a:latin typeface="TUM Neue Helvetica 55 Regular"/>
              </a:rPr>
              <a:t>In other words the task boils down to identifying regions of homogeneous traffic flow along the road network given varying speeds in different lanes of </a:t>
            </a:r>
            <a:r>
              <a:rPr lang="en-US" sz="2600" smtClean="0">
                <a:solidFill>
                  <a:srgbClr val="1D60A8"/>
                </a:solidFill>
                <a:latin typeface="TUM Neue Helvetica 55 Regular"/>
              </a:rPr>
              <a:t>a road link.</a:t>
            </a:r>
            <a:endParaRPr lang="en-US" sz="2600" dirty="0">
              <a:solidFill>
                <a:srgbClr val="1D60A8"/>
              </a:solidFill>
              <a:latin typeface="TUM Neue Helvetica 55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734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MCREATE_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UM Neue Helvetica 75 Bold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80000"/>
          </a:lnSpc>
          <a:spcAft>
            <a:spcPts val="0"/>
          </a:spcAft>
          <a:defRPr sz="4600" dirty="0" err="1" smtClean="0">
            <a:solidFill>
              <a:schemeClr val="bg1"/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UM_CREATE_2012_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UMCREATE_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UM Neue Helvetica 75 Bold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80000"/>
          </a:lnSpc>
          <a:spcAft>
            <a:spcPts val="0"/>
          </a:spcAft>
          <a:defRPr sz="4600" dirty="0" err="1" smtClean="0">
            <a:solidFill>
              <a:schemeClr val="bg1"/>
            </a:solidFill>
            <a:latin typeface="+mj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23424</TotalTime>
  <Words>2437</Words>
  <Application>Microsoft Office PowerPoint</Application>
  <PresentationFormat>On-screen Show (4:3)</PresentationFormat>
  <Paragraphs>253</Paragraphs>
  <Slides>45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TUMCREATE_cover</vt:lpstr>
      <vt:lpstr>TUM_CREATE_2012_10</vt:lpstr>
      <vt:lpstr>1_TUMCREATE_cover</vt:lpstr>
      <vt:lpstr>Acrobat Document</vt:lpstr>
      <vt:lpstr>TRAFFIC STATE ESTIMATION USING FLOATING CAR DATA</vt:lpstr>
      <vt:lpstr>Agenda</vt:lpstr>
      <vt:lpstr>Agenda</vt:lpstr>
      <vt:lpstr>Background and Motivation</vt:lpstr>
      <vt:lpstr>Background and Motivation</vt:lpstr>
      <vt:lpstr>Background and Motivation</vt:lpstr>
      <vt:lpstr>Background and Motivation</vt:lpstr>
      <vt:lpstr>Background and Motivation</vt:lpstr>
      <vt:lpstr>Background and Motivation</vt:lpstr>
      <vt:lpstr>Background and Motivation</vt:lpstr>
      <vt:lpstr>Agenda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Agenda</vt:lpstr>
      <vt:lpstr>Traffic Simulation</vt:lpstr>
      <vt:lpstr>Methodology</vt:lpstr>
      <vt:lpstr>Traffic Simulation</vt:lpstr>
      <vt:lpstr>Traffic Simulation</vt:lpstr>
      <vt:lpstr>Traffic Simulation</vt:lpstr>
      <vt:lpstr>Agenda</vt:lpstr>
      <vt:lpstr>Simulated Environment</vt:lpstr>
      <vt:lpstr>Simulated Environment</vt:lpstr>
      <vt:lpstr>Simulated Environment</vt:lpstr>
      <vt:lpstr>Agenda</vt:lpstr>
      <vt:lpstr>SEMSim Parameters</vt:lpstr>
      <vt:lpstr>Simulation Scenarios</vt:lpstr>
      <vt:lpstr>Simulation Scenarios</vt:lpstr>
      <vt:lpstr>Agenda</vt:lpstr>
      <vt:lpstr>Results</vt:lpstr>
      <vt:lpstr>Results</vt:lpstr>
      <vt:lpstr>Results</vt:lpstr>
      <vt:lpstr>Probe Penetration for Effective Density Estimation</vt:lpstr>
      <vt:lpstr>Results</vt:lpstr>
      <vt:lpstr>Agenda</vt:lpstr>
      <vt:lpstr>Conclusions &amp; Future Work</vt:lpstr>
      <vt:lpstr>Future Work </vt:lpstr>
      <vt:lpstr>Discussion on Future Work</vt:lpstr>
      <vt:lpstr>Discussion on Future Work</vt:lpstr>
      <vt:lpstr>Thankyou for your attention!  Questions?</vt:lpstr>
    </vt:vector>
  </TitlesOfParts>
  <Company>FTM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Abhinav Rajan</dc:creator>
  <cp:lastModifiedBy>Abhinav Sunderrajan</cp:lastModifiedBy>
  <cp:revision>3094</cp:revision>
  <cp:lastPrinted>2010-08-11T07:54:46Z</cp:lastPrinted>
  <dcterms:created xsi:type="dcterms:W3CDTF">2010-02-16T20:24:13Z</dcterms:created>
  <dcterms:modified xsi:type="dcterms:W3CDTF">2016-11-22T07:16:46Z</dcterms:modified>
</cp:coreProperties>
</file>